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9" r:id="rId4"/>
    <p:sldId id="258" r:id="rId5"/>
    <p:sldId id="259" r:id="rId6"/>
    <p:sldId id="267" r:id="rId7"/>
    <p:sldId id="260" r:id="rId8"/>
    <p:sldId id="270" r:id="rId9"/>
    <p:sldId id="271" r:id="rId10"/>
    <p:sldId id="261" r:id="rId11"/>
    <p:sldId id="268" r:id="rId12"/>
    <p:sldId id="272" r:id="rId13"/>
    <p:sldId id="281" r:id="rId14"/>
    <p:sldId id="273" r:id="rId15"/>
    <p:sldId id="266" r:id="rId16"/>
    <p:sldId id="262" r:id="rId17"/>
    <p:sldId id="285" r:id="rId18"/>
    <p:sldId id="287" r:id="rId19"/>
    <p:sldId id="277" r:id="rId20"/>
    <p:sldId id="280" r:id="rId21"/>
    <p:sldId id="284" r:id="rId22"/>
    <p:sldId id="276" r:id="rId23"/>
    <p:sldId id="263" r:id="rId24"/>
    <p:sldId id="264" r:id="rId2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DIME" initials="CADIME" lastIdx="0" clrIdx="0">
    <p:extLst>
      <p:ext uri="{19B8F6BF-5375-455C-9EA6-DF929625EA0E}">
        <p15:presenceInfo xmlns:p15="http://schemas.microsoft.com/office/powerpoint/2012/main" userId="CADI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83" d="100"/>
          <a:sy n="83" d="100"/>
        </p:scale>
        <p:origin x="143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AB3D-8984-4C31-976E-D38D604AC120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7FCC-23BC-4F3C-8533-0F08C6636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5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2603-78F8-4888-B311-624CB6656540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B98F-19DC-40EE-98DC-5671B2BA67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7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0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2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7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9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0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6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90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367005" cy="6858000"/>
            <a:chOff x="0" y="0"/>
            <a:chExt cx="663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smtClean="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555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 smtClean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 smtClean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" y="5902424"/>
            <a:ext cx="983470" cy="736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ime.es/es/boletines_publicados.c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wtag.org.au/deprescribing-tools/" TargetMode="External"/><Relationship Id="rId2" Type="http://schemas.openxmlformats.org/officeDocument/2006/relationships/hyperlink" Target="https://deprescribing.org/resources/deprescribing-guidelines-algorithm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00sdv13.dmsas.sda.sas.junta-andalucia.es/index.php/indice" TargetMode="External"/><Relationship Id="rId4" Type="http://schemas.openxmlformats.org/officeDocument/2006/relationships/hyperlink" Target="https://tapermd.com/other-deprescribing-resource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mfyc.es/wp-content/uploads/2020/06/v21n1_Especial-URM-47-66.pdf" TargetMode="External"/><Relationship Id="rId3" Type="http://schemas.openxmlformats.org/officeDocument/2006/relationships/hyperlink" Target="https://www.saludcastillayleon.es/portalmedicamento/es/terapeutica/ojo-markov/deprescripcion-ancianos-proceso-laborioso.imprimir-marco" TargetMode="External"/><Relationship Id="rId7" Type="http://schemas.openxmlformats.org/officeDocument/2006/relationships/hyperlink" Target="https://www.nice.org.uk/guidance/ng197/chapter/Recommendations#embedding-shared-decision-making-at-an-organisational-level" TargetMode="External"/><Relationship Id="rId2" Type="http://schemas.openxmlformats.org/officeDocument/2006/relationships/hyperlink" Target="https://web.sas.junta-andalucia.es/servicioandaluzdesalud/sites/default/files/sincfiles/wsas-media-mediafile_sasdocumento/2021/Polimedicado_Circuito_Revision_1803202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manetwork.com/journals/jamainternalmedicine/fullarticle/2204035" TargetMode="External"/><Relationship Id="rId5" Type="http://schemas.openxmlformats.org/officeDocument/2006/relationships/hyperlink" Target="https://link.springer.com/article/10.1007/s11606-012-2077-6" TargetMode="External"/><Relationship Id="rId4" Type="http://schemas.openxmlformats.org/officeDocument/2006/relationships/hyperlink" Target="https://www.bmj.com/content/353/bmj.i2893" TargetMode="External"/><Relationship Id="rId9" Type="http://schemas.openxmlformats.org/officeDocument/2006/relationships/hyperlink" Target="https://cadime.es/bta/bta/366-revisi%C3%B3n-de-prescripciones-para-evitar-problemas-de-seguridad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/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1042988" y="6492875"/>
            <a:ext cx="8029575" cy="365125"/>
            <a:chOff x="567" y="4090"/>
            <a:chExt cx="5058" cy="2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 dirty="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1042988" y="1412776"/>
            <a:ext cx="4824412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600" b="1" dirty="0" err="1" smtClean="0">
                <a:solidFill>
                  <a:srgbClr val="EF3340"/>
                </a:solidFill>
              </a:rPr>
              <a:t>Polimedicación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> y </a:t>
            </a:r>
            <a:r>
              <a:rPr lang="es-ES" altLang="es-ES" sz="3600" b="1" dirty="0" err="1" smtClean="0">
                <a:solidFill>
                  <a:srgbClr val="EF3340"/>
                </a:solidFill>
              </a:rPr>
              <a:t>deprescripción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>: recomendaciones prácticas</a:t>
            </a:r>
            <a:r>
              <a:rPr lang="es-ES" altLang="es-ES" sz="4400" dirty="0" smtClean="0">
                <a:solidFill>
                  <a:srgbClr val="CC0000"/>
                </a:solidFill>
              </a:rPr>
              <a:t/>
            </a:r>
            <a:br>
              <a:rPr lang="es-ES" altLang="es-ES" sz="4400" dirty="0" smtClean="0">
                <a:solidFill>
                  <a:srgbClr val="CC0000"/>
                </a:solidFill>
              </a:rPr>
            </a:br>
            <a:r>
              <a:rPr lang="es-ES" altLang="es-ES" sz="4400" dirty="0" smtClean="0">
                <a:solidFill>
                  <a:srgbClr val="CC0000"/>
                </a:solidFill>
              </a:rPr>
              <a:t> </a:t>
            </a:r>
            <a:r>
              <a:rPr lang="es-ES" altLang="es-ES" sz="3200" i="1" dirty="0" smtClean="0">
                <a:solidFill>
                  <a:schemeClr val="tx1"/>
                </a:solidFill>
              </a:rPr>
              <a:t>BTA 2.0   </a:t>
            </a:r>
            <a:r>
              <a:rPr lang="es-ES" altLang="es-ES" sz="3200" dirty="0" smtClean="0">
                <a:solidFill>
                  <a:schemeClr val="tx1"/>
                </a:solidFill>
              </a:rPr>
              <a:t>2021; (01)</a:t>
            </a:r>
            <a:r>
              <a:rPr lang="es-ES" altLang="es-ES" sz="4400" dirty="0" smtClean="0"/>
              <a:t>  </a:t>
            </a:r>
          </a:p>
        </p:txBody>
      </p:sp>
      <p:pic>
        <p:nvPicPr>
          <p:cNvPr id="2053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0762" r="35051" b="3995"/>
          <a:stretch>
            <a:fillRect/>
          </a:stretch>
        </p:blipFill>
        <p:spPr bwMode="auto">
          <a:xfrm rot="544511">
            <a:off x="6300788" y="981075"/>
            <a:ext cx="2233612" cy="26955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63933" t="26986" r="11685" b="15318"/>
          <a:stretch/>
        </p:blipFill>
        <p:spPr>
          <a:xfrm>
            <a:off x="6173888" y="3806805"/>
            <a:ext cx="2592287" cy="20162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16632"/>
            <a:ext cx="7522989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1. Revisión: 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>herramientas</a:t>
            </a:r>
          </a:p>
        </p:txBody>
      </p:sp>
      <p:sp>
        <p:nvSpPr>
          <p:cNvPr id="6" name="Rectángulo 5"/>
          <p:cNvSpPr>
            <a:spLocks/>
          </p:cNvSpPr>
          <p:nvPr/>
        </p:nvSpPr>
        <p:spPr>
          <a:xfrm>
            <a:off x="4595813" y="19184938"/>
            <a:ext cx="787400" cy="26987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Necesidad</a:t>
            </a:r>
            <a:endParaRPr lang="es-ES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149773" y="5517593"/>
            <a:ext cx="7560840" cy="124274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1200" dirty="0" smtClean="0"/>
              <a:t>- Se introducen los </a:t>
            </a:r>
            <a:r>
              <a:rPr lang="es-ES" sz="1200" dirty="0" smtClean="0">
                <a:solidFill>
                  <a:srgbClr val="FF0000"/>
                </a:solidFill>
              </a:rPr>
              <a:t>medicamentos </a:t>
            </a:r>
            <a:r>
              <a:rPr lang="es-ES" sz="1200" dirty="0" smtClean="0"/>
              <a:t>que recibe un paciente</a:t>
            </a:r>
            <a:r>
              <a:rPr lang="es-ES" sz="1200" dirty="0" smtClean="0">
                <a:solidFill>
                  <a:srgbClr val="FF0000"/>
                </a:solidFill>
              </a:rPr>
              <a:t> </a:t>
            </a:r>
            <a:r>
              <a:rPr lang="es-ES" sz="1200" dirty="0" smtClean="0"/>
              <a:t>(indicando si es </a:t>
            </a:r>
            <a:r>
              <a:rPr lang="es-ES" sz="1200" dirty="0" smtClean="0">
                <a:solidFill>
                  <a:srgbClr val="FF0000"/>
                </a:solidFill>
              </a:rPr>
              <a:t>frágil</a:t>
            </a:r>
            <a:r>
              <a:rPr lang="es-ES" sz="1200" dirty="0" smtClean="0"/>
              <a:t>) y </a:t>
            </a:r>
            <a:r>
              <a:rPr lang="es-ES_tradnl" sz="1200" dirty="0" smtClean="0">
                <a:solidFill>
                  <a:srgbClr val="FF0000"/>
                </a:solidFill>
              </a:rPr>
              <a:t>la indicación </a:t>
            </a:r>
            <a:r>
              <a:rPr lang="es-ES_tradnl" sz="1200" dirty="0" smtClean="0"/>
              <a:t>para la que</a:t>
            </a:r>
          </a:p>
          <a:p>
            <a:pPr marL="0" indent="0">
              <a:buNone/>
              <a:defRPr/>
            </a:pPr>
            <a:r>
              <a:rPr lang="es-ES_tradnl" sz="1200" dirty="0" smtClean="0"/>
              <a:t>  fueron prescritos</a:t>
            </a:r>
          </a:p>
          <a:p>
            <a:pPr marL="0" indent="0">
              <a:buNone/>
              <a:defRPr/>
            </a:pPr>
            <a:r>
              <a:rPr lang="es-ES_tradnl" sz="1200" dirty="0" smtClean="0"/>
              <a:t>- Enlaza con los criterios </a:t>
            </a:r>
            <a:r>
              <a:rPr lang="es-ES_tradnl" sz="1200" i="1" dirty="0" smtClean="0"/>
              <a:t>STOPP</a:t>
            </a:r>
            <a:r>
              <a:rPr lang="es-ES_tradnl" sz="1200" dirty="0" smtClean="0"/>
              <a:t> y </a:t>
            </a:r>
            <a:r>
              <a:rPr lang="es-ES_tradnl" sz="1200" i="1" dirty="0" err="1" smtClean="0"/>
              <a:t>Beers</a:t>
            </a:r>
            <a:r>
              <a:rPr lang="es-ES_tradnl" sz="1200" dirty="0" smtClean="0"/>
              <a:t> si los hubiera</a:t>
            </a:r>
          </a:p>
          <a:p>
            <a:pPr marL="0" indent="0">
              <a:buNone/>
              <a:defRPr/>
            </a:pPr>
            <a:r>
              <a:rPr lang="es-ES_tradnl" sz="1200" dirty="0" smtClean="0"/>
              <a:t>- Enlaza en ocasiones a calculadoras </a:t>
            </a:r>
            <a:r>
              <a:rPr lang="es-ES_tradnl" sz="1200" dirty="0" err="1" smtClean="0"/>
              <a:t>on</a:t>
            </a:r>
            <a:r>
              <a:rPr lang="es-ES_tradnl" sz="1200" dirty="0" smtClean="0"/>
              <a:t> line de riesgo beneficio y NNT</a:t>
            </a:r>
          </a:p>
          <a:p>
            <a:pPr marL="0" indent="0">
              <a:buNone/>
              <a:defRPr/>
            </a:pPr>
            <a:r>
              <a:rPr lang="es-ES_tradnl" sz="1200" dirty="0" smtClean="0"/>
              <a:t>- Sugerencias sobre como reducir la medicación y posibles síntomas por la reducción/retirada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74865"/>
            <a:ext cx="2325298" cy="2834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258330"/>
            <a:ext cx="5832648" cy="425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16632"/>
            <a:ext cx="7522989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1. Revisión: 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>herramientas</a:t>
            </a:r>
          </a:p>
        </p:txBody>
      </p:sp>
      <p:sp>
        <p:nvSpPr>
          <p:cNvPr id="6" name="Rectángulo 5"/>
          <p:cNvSpPr>
            <a:spLocks/>
          </p:cNvSpPr>
          <p:nvPr/>
        </p:nvSpPr>
        <p:spPr>
          <a:xfrm>
            <a:off x="4595813" y="19184938"/>
            <a:ext cx="787400" cy="26987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Necesidad</a:t>
            </a:r>
            <a:endParaRPr lang="es-ES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209092" y="4725144"/>
            <a:ext cx="7560840" cy="165618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s-ES" sz="1400" dirty="0" smtClean="0"/>
              <a:t>- 49 recomendaciones ordenadas por sistemas fisiológicos que, </a:t>
            </a:r>
            <a:r>
              <a:rPr lang="es-ES" sz="1400" dirty="0"/>
              <a:t>en ocasiones </a:t>
            </a:r>
            <a:r>
              <a:rPr lang="es-ES" sz="1400" dirty="0">
                <a:solidFill>
                  <a:srgbClr val="FF0000"/>
                </a:solidFill>
              </a:rPr>
              <a:t>enlazan</a:t>
            </a:r>
            <a:r>
              <a:rPr lang="es-ES" sz="1400" dirty="0"/>
              <a:t> a diversas fuentes: riesgo anticolinérgico, </a:t>
            </a:r>
            <a:r>
              <a:rPr lang="es-ES" sz="1400" dirty="0">
                <a:solidFill>
                  <a:srgbClr val="FF0000"/>
                </a:solidFill>
              </a:rPr>
              <a:t>guías y artículos de interés </a:t>
            </a:r>
            <a:r>
              <a:rPr lang="es-ES" sz="1400" dirty="0"/>
              <a:t>(</a:t>
            </a:r>
            <a:r>
              <a:rPr lang="es-ES" sz="1400" i="1" dirty="0"/>
              <a:t>NICE</a:t>
            </a:r>
            <a:r>
              <a:rPr lang="es-ES" sz="1400" dirty="0"/>
              <a:t>, </a:t>
            </a:r>
            <a:r>
              <a:rPr lang="es-ES" sz="1400" i="1" dirty="0"/>
              <a:t>SIGN</a:t>
            </a:r>
            <a:r>
              <a:rPr lang="es-ES" sz="1400" dirty="0"/>
              <a:t>, etc.), prescripción de calidad, recomendaciones sobre la supresión de medicamentos cuando el paciente está enfermo </a:t>
            </a:r>
            <a:r>
              <a:rPr lang="es-ES" sz="1400" i="1" dirty="0"/>
              <a:t>(</a:t>
            </a:r>
            <a:r>
              <a:rPr lang="es-ES" sz="1400" i="1" dirty="0" err="1"/>
              <a:t>sick</a:t>
            </a:r>
            <a:r>
              <a:rPr lang="es-ES" sz="1400" i="1" dirty="0"/>
              <a:t> </a:t>
            </a:r>
            <a:r>
              <a:rPr lang="es-ES" sz="1400" i="1" dirty="0" err="1"/>
              <a:t>daily</a:t>
            </a:r>
            <a:r>
              <a:rPr lang="es-ES" sz="1400" i="1" dirty="0"/>
              <a:t> rule) </a:t>
            </a:r>
            <a:r>
              <a:rPr lang="es-ES" sz="1400" dirty="0"/>
              <a:t>y eficacia según NNT (número necesario a tratar). </a:t>
            </a:r>
            <a:endParaRPr lang="es-ES" sz="1400" dirty="0" smtClean="0"/>
          </a:p>
          <a:p>
            <a:pPr marL="0" indent="0">
              <a:buNone/>
              <a:defRPr/>
            </a:pPr>
            <a:endParaRPr lang="es-ES" sz="1400" dirty="0"/>
          </a:p>
          <a:p>
            <a:pPr marL="0" indent="0">
              <a:buNone/>
              <a:defRPr/>
            </a:pPr>
            <a:r>
              <a:rPr lang="es-ES" sz="1400" dirty="0" smtClean="0"/>
              <a:t>- Dispone </a:t>
            </a:r>
            <a:r>
              <a:rPr lang="es-ES" sz="1400" dirty="0"/>
              <a:t>de una herramienta de </a:t>
            </a:r>
            <a:r>
              <a:rPr lang="es-ES" sz="1400" dirty="0">
                <a:solidFill>
                  <a:srgbClr val="FF0000"/>
                </a:solidFill>
              </a:rPr>
              <a:t>“Toxicidad Acumulativa”</a:t>
            </a:r>
            <a:r>
              <a:rPr lang="es-ES" sz="1400" b="1" dirty="0"/>
              <a:t>, </a:t>
            </a:r>
            <a:r>
              <a:rPr lang="es-ES" sz="1400" dirty="0"/>
              <a:t>que es un listado que resume los principales efectos adversos que pueden prevenirse de los medicamentos más utilizados. </a:t>
            </a:r>
          </a:p>
          <a:p>
            <a:pPr marL="0" indent="0">
              <a:buNone/>
              <a:defRPr/>
            </a:pPr>
            <a:endParaRPr lang="es-ES_tradnl" sz="1400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/>
          <a:stretch/>
        </p:blipFill>
        <p:spPr>
          <a:xfrm>
            <a:off x="1167959" y="1590473"/>
            <a:ext cx="7612380" cy="302433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109192" y="1251919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rgbClr val="EF3340"/>
                </a:solidFill>
              </a:rPr>
              <a:t>Ejemplo de los indicadores de </a:t>
            </a:r>
            <a:r>
              <a:rPr lang="es-ES_tradnl" sz="1600" i="1" dirty="0" err="1" smtClean="0">
                <a:solidFill>
                  <a:srgbClr val="EF3340"/>
                </a:solidFill>
              </a:rPr>
              <a:t>Polypharmacy</a:t>
            </a:r>
            <a:endParaRPr lang="es-ES" sz="1600" i="1" dirty="0">
              <a:solidFill>
                <a:srgbClr val="EF3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16632"/>
            <a:ext cx="7522989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1. Revisión: 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>herramientas</a:t>
            </a:r>
          </a:p>
        </p:txBody>
      </p:sp>
      <p:sp>
        <p:nvSpPr>
          <p:cNvPr id="6" name="Rectángulo 5"/>
          <p:cNvSpPr>
            <a:spLocks/>
          </p:cNvSpPr>
          <p:nvPr/>
        </p:nvSpPr>
        <p:spPr>
          <a:xfrm>
            <a:off x="4595813" y="19184938"/>
            <a:ext cx="787400" cy="26987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Necesidad</a:t>
            </a:r>
            <a:endParaRPr lang="es-ES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351565" y="5049180"/>
            <a:ext cx="7195106" cy="154817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s-ES" sz="1400" dirty="0" smtClean="0"/>
              <a:t>- Se basa preferentemente en los criterios </a:t>
            </a:r>
            <a:r>
              <a:rPr lang="es-ES" sz="1400" i="1" dirty="0" smtClean="0"/>
              <a:t>STOPP/START</a:t>
            </a:r>
            <a:r>
              <a:rPr lang="es-ES" sz="1400" dirty="0" smtClean="0"/>
              <a:t> y </a:t>
            </a:r>
            <a:r>
              <a:rPr lang="es-ES" sz="1400" i="1" dirty="0" smtClean="0"/>
              <a:t>STOPP-Pal</a:t>
            </a:r>
            <a:r>
              <a:rPr lang="es-ES" sz="1400" dirty="0" smtClean="0"/>
              <a:t>.</a:t>
            </a:r>
          </a:p>
          <a:p>
            <a:pPr marL="0" indent="0">
              <a:buNone/>
              <a:defRPr/>
            </a:pPr>
            <a:r>
              <a:rPr lang="es-ES" sz="1400" dirty="0" smtClean="0"/>
              <a:t>- Incluye 28 fármacos o grupos terapéuticos que son considerados los que más pueden  comprometer la seguridad del paciente.</a:t>
            </a:r>
            <a:endParaRPr lang="es-ES_tradnl" sz="1400" dirty="0" smtClean="0"/>
          </a:p>
          <a:p>
            <a:pPr marL="0" indent="0">
              <a:buNone/>
              <a:defRPr/>
            </a:pPr>
            <a:r>
              <a:rPr lang="es-ES_tradnl" sz="1400" dirty="0" smtClean="0"/>
              <a:t>- Incorpora dos cuadros de: medicamentos de escaso valor terapéutico y los de mayor   actividad anticolinérgica. </a:t>
            </a:r>
            <a:endParaRPr lang="es-E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555776" y="98072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EF3340"/>
                </a:solidFill>
              </a:rPr>
              <a:t>Tríptico </a:t>
            </a:r>
            <a:r>
              <a:rPr lang="es-ES" b="1" dirty="0">
                <a:solidFill>
                  <a:srgbClr val="EF3340"/>
                </a:solidFill>
              </a:rPr>
              <a:t>del Circuito Asistencial del </a:t>
            </a:r>
            <a:r>
              <a:rPr lang="es-ES" b="1" dirty="0" smtClean="0">
                <a:solidFill>
                  <a:srgbClr val="EF3340"/>
                </a:solidFill>
              </a:rPr>
              <a:t>SAS</a:t>
            </a:r>
            <a:endParaRPr lang="es-ES" b="1" dirty="0">
              <a:solidFill>
                <a:srgbClr val="EF334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65" y="1556792"/>
            <a:ext cx="3182496" cy="32403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844824"/>
            <a:ext cx="3752155" cy="27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16632"/>
            <a:ext cx="7522989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1. Revisión: 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>herramientas</a:t>
            </a:r>
          </a:p>
        </p:txBody>
      </p:sp>
      <p:sp>
        <p:nvSpPr>
          <p:cNvPr id="6" name="Rectángulo 5"/>
          <p:cNvSpPr>
            <a:spLocks/>
          </p:cNvSpPr>
          <p:nvPr/>
        </p:nvSpPr>
        <p:spPr>
          <a:xfrm>
            <a:off x="4595813" y="19184938"/>
            <a:ext cx="787400" cy="26987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Necesidad</a:t>
            </a: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844874"/>
              </p:ext>
            </p:extLst>
          </p:nvPr>
        </p:nvGraphicFramePr>
        <p:xfrm>
          <a:off x="1364297" y="980722"/>
          <a:ext cx="7346316" cy="5226856"/>
        </p:xfrm>
        <a:graphic>
          <a:graphicData uri="http://schemas.openxmlformats.org/drawingml/2006/table">
            <a:tbl>
              <a:tblPr firstRow="1" firstCol="1" bandRow="1"/>
              <a:tblGrid>
                <a:gridCol w="2273773">
                  <a:extLst>
                    <a:ext uri="{9D8B030D-6E8A-4147-A177-3AD203B41FA5}">
                      <a16:colId xmlns:a16="http://schemas.microsoft.com/office/drawing/2014/main" val="924822172"/>
                    </a:ext>
                  </a:extLst>
                </a:gridCol>
                <a:gridCol w="1255775">
                  <a:extLst>
                    <a:ext uri="{9D8B030D-6E8A-4147-A177-3AD203B41FA5}">
                      <a16:colId xmlns:a16="http://schemas.microsoft.com/office/drawing/2014/main" val="2357597342"/>
                    </a:ext>
                  </a:extLst>
                </a:gridCol>
                <a:gridCol w="924198">
                  <a:extLst>
                    <a:ext uri="{9D8B030D-6E8A-4147-A177-3AD203B41FA5}">
                      <a16:colId xmlns:a16="http://schemas.microsoft.com/office/drawing/2014/main" val="2495709063"/>
                    </a:ext>
                  </a:extLst>
                </a:gridCol>
                <a:gridCol w="1446285">
                  <a:extLst>
                    <a:ext uri="{9D8B030D-6E8A-4147-A177-3AD203B41FA5}">
                      <a16:colId xmlns:a16="http://schemas.microsoft.com/office/drawing/2014/main" val="4068256591"/>
                    </a:ext>
                  </a:extLst>
                </a:gridCol>
                <a:gridCol w="1446285">
                  <a:extLst>
                    <a:ext uri="{9D8B030D-6E8A-4147-A177-3AD203B41FA5}">
                      <a16:colId xmlns:a16="http://schemas.microsoft.com/office/drawing/2014/main" val="808160457"/>
                    </a:ext>
                  </a:extLst>
                </a:gridCol>
              </a:tblGrid>
              <a:tr h="31812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Herramientas de </a:t>
                      </a:r>
                      <a:r>
                        <a:rPr lang="es-ES" sz="1200" b="1" dirty="0" err="1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deprescripción</a:t>
                      </a: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específicas de algunas clases de medicamentos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133346"/>
                  </a:ext>
                </a:extLst>
              </a:tr>
              <a:tr h="21975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Grupo/Clase Terapéutica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Herramientas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246407"/>
                  </a:ext>
                </a:extLst>
              </a:tr>
              <a:tr h="1822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i="1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"/>
                        </a:rPr>
                        <a:t>Deprescribing.org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i="1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NSW TAG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i="1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TaperMD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UGC. Farmacia AP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79186"/>
                  </a:ext>
                </a:extLst>
              </a:tr>
              <a:tr h="176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AINE: Aspirina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465722"/>
                  </a:ext>
                </a:extLst>
              </a:tr>
              <a:tr h="176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AINE: no selectivos y COX-2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795596"/>
                  </a:ext>
                </a:extLst>
              </a:tr>
              <a:tr h="186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Antianémicos</a:t>
                      </a: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déficit hierro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824407"/>
                  </a:ext>
                </a:extLst>
              </a:tr>
              <a:tr h="176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Antianémicos</a:t>
                      </a: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déficit </a:t>
                      </a: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B12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22717"/>
                  </a:ext>
                </a:extLst>
              </a:tr>
              <a:tr h="176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Anticolinesterásicos</a:t>
                      </a: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Memantina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474145"/>
                  </a:ext>
                </a:extLst>
              </a:tr>
              <a:tr h="186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Anticolinérgicos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76165"/>
                  </a:ext>
                </a:extLst>
              </a:tr>
              <a:tr h="355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Antidepresivos: ISRS e ISRN y                      Tricíclicos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220918"/>
                  </a:ext>
                </a:extLst>
              </a:tr>
              <a:tr h="186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Antiglaucomatosos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408305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654124"/>
                  </a:ext>
                </a:extLst>
              </a:tr>
              <a:tr h="176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Antigotosos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08305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937468"/>
                  </a:ext>
                </a:extLst>
              </a:tr>
              <a:tr h="176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Antihipertensivos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009073"/>
                  </a:ext>
                </a:extLst>
              </a:tr>
              <a:tr h="186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Antihistamínicos sedantes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03219"/>
                  </a:ext>
                </a:extLst>
              </a:tr>
              <a:tr h="176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Antiosteoporóticos</a:t>
                      </a: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Bifosfonatos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39723"/>
                  </a:ext>
                </a:extLst>
              </a:tr>
              <a:tr h="355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Antiosteoporóticos</a:t>
                      </a: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vitamina D y calcio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673327"/>
                  </a:ext>
                </a:extLst>
              </a:tr>
              <a:tr h="186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Antipsicóticos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666673"/>
                  </a:ext>
                </a:extLst>
              </a:tr>
              <a:tr h="176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Antipsicóticos: en demencias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767383"/>
                  </a:ext>
                </a:extLst>
              </a:tr>
              <a:tr h="176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Antiulcerosos</a:t>
                      </a: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IBP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81306"/>
                  </a:ext>
                </a:extLst>
              </a:tr>
              <a:tr h="186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EPOC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082604"/>
                  </a:ext>
                </a:extLst>
              </a:tr>
              <a:tr h="355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Hipnóticos: </a:t>
                      </a: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Benzodiazepinas</a:t>
                      </a: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                medicamentos-Z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058737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Hipocolesterolemiantes</a:t>
                      </a: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Estatinas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88985"/>
                  </a:ext>
                </a:extLst>
              </a:tr>
              <a:tr h="176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Hipoglucemiantes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42073"/>
                  </a:ext>
                </a:extLst>
              </a:tr>
              <a:tr h="186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Opioides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Wingdings" panose="05000000000000000000" pitchFamily="2" charset="2"/>
                        <a:buChar char=""/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65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1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16632"/>
            <a:ext cx="8028384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 smtClean="0">
                <a:solidFill>
                  <a:srgbClr val="EF3340"/>
                </a:solidFill>
              </a:rPr>
              <a:t>2. Toma de decisiones compartidas</a:t>
            </a:r>
          </a:p>
        </p:txBody>
      </p:sp>
      <p:sp>
        <p:nvSpPr>
          <p:cNvPr id="6" name="Rectángulo 5"/>
          <p:cNvSpPr>
            <a:spLocks/>
          </p:cNvSpPr>
          <p:nvPr/>
        </p:nvSpPr>
        <p:spPr>
          <a:xfrm>
            <a:off x="4595813" y="19184938"/>
            <a:ext cx="787400" cy="26987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Necesidad</a:t>
            </a:r>
            <a:endParaRPr lang="es-ES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82770"/>
              </p:ext>
            </p:extLst>
          </p:nvPr>
        </p:nvGraphicFramePr>
        <p:xfrm>
          <a:off x="1115616" y="1340768"/>
          <a:ext cx="7668344" cy="4824536"/>
        </p:xfrm>
        <a:graphic>
          <a:graphicData uri="http://schemas.openxmlformats.org/drawingml/2006/table">
            <a:tbl>
              <a:tblPr firstRow="1" firstCol="1" bandRow="1"/>
              <a:tblGrid>
                <a:gridCol w="1916519">
                  <a:extLst>
                    <a:ext uri="{9D8B030D-6E8A-4147-A177-3AD203B41FA5}">
                      <a16:colId xmlns:a16="http://schemas.microsoft.com/office/drawing/2014/main" val="3240569443"/>
                    </a:ext>
                  </a:extLst>
                </a:gridCol>
                <a:gridCol w="1917275">
                  <a:extLst>
                    <a:ext uri="{9D8B030D-6E8A-4147-A177-3AD203B41FA5}">
                      <a16:colId xmlns:a16="http://schemas.microsoft.com/office/drawing/2014/main" val="2745485268"/>
                    </a:ext>
                  </a:extLst>
                </a:gridCol>
                <a:gridCol w="1917275">
                  <a:extLst>
                    <a:ext uri="{9D8B030D-6E8A-4147-A177-3AD203B41FA5}">
                      <a16:colId xmlns:a16="http://schemas.microsoft.com/office/drawing/2014/main" val="314174577"/>
                    </a:ext>
                  </a:extLst>
                </a:gridCol>
                <a:gridCol w="1917275">
                  <a:extLst>
                    <a:ext uri="{9D8B030D-6E8A-4147-A177-3AD203B41FA5}">
                      <a16:colId xmlns:a16="http://schemas.microsoft.com/office/drawing/2014/main" val="1753915211"/>
                    </a:ext>
                  </a:extLst>
                </a:gridCol>
              </a:tblGrid>
              <a:tr h="31944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Esquema de los retos para la toma de </a:t>
                      </a:r>
                      <a:r>
                        <a:rPr lang="es-ES" sz="12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decisiones compartidas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112000"/>
                  </a:ext>
                </a:extLst>
              </a:tr>
              <a:tr h="550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Paso </a:t>
                      </a:r>
                      <a:r>
                        <a:rPr lang="es-ES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Concienciar </a:t>
                      </a:r>
                      <a:r>
                        <a:rPr lang="es-E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las opciones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Paso 2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Discutir beneficios y riesgos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Paso 3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Analizar preferencias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Paso 4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Tomar una decisión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600887"/>
                  </a:ext>
                </a:extLst>
              </a:tr>
              <a:tr h="32937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Paciente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74369"/>
                  </a:ext>
                </a:extLst>
              </a:tr>
              <a:tr h="660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Conocimiento limitado de la                   oportunidad de participar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distinción entre medicamentos preventivos y sintomáticos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Las preferencias varían,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tanto en el mismo paciente como con respecto a otros,                             especialmente en ancianos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Varían las preferencias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participación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070947"/>
                  </a:ext>
                </a:extLst>
              </a:tr>
              <a:tr h="411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Actitudes variadas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y/o contradictorias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Dificultades para procesar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información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Suponer que el medico conoce sus preferencias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Contraste entre la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preferencia declarada y la real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86494"/>
                  </a:ext>
                </a:extLst>
              </a:tr>
              <a:tr h="392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Preferencia por el </a:t>
                      </a:r>
                      <a:r>
                        <a:rPr lang="es-ES" sz="105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 quo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Dificultades sensoriales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Varía la disposición a discutir la    esperanza de vida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Alta dependencia del médico para tomar decisiones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63348"/>
                  </a:ext>
                </a:extLst>
              </a:tr>
              <a:tr h="218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Participación del acompañante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42176"/>
                  </a:ext>
                </a:extLst>
              </a:tr>
              <a:tr h="32173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Médico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285912"/>
                  </a:ext>
                </a:extLst>
              </a:tr>
              <a:tr h="547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Información sanitaria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origen múltiple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 importante discutir tanto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sobre los beneficios como los              riesgos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Incomodidad al discutir el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equilibrio entre calidad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 cantidad de vida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Describir las decisiones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incluye el seguimiento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39345"/>
                  </a:ext>
                </a:extLst>
              </a:tr>
              <a:tr h="825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Ausencia de desencadenantes              externos para la toma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decisiones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Falta de confianza en la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comunicación de riesgos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Poca orientación disponible para la obtención de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preferencias en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personas mayores</a:t>
                      </a:r>
                      <a:endParaRPr lang="es-E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Malestar con los pacientes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 no quieren involucrarse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1658"/>
                  </a:ext>
                </a:extLst>
              </a:tr>
              <a:tr h="24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Preferencia por el </a:t>
                      </a:r>
                      <a:r>
                        <a:rPr lang="es-ES" sz="1050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 quo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Incertidumbre de la evidencia</a:t>
                      </a:r>
                      <a:endParaRPr lang="es-E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72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/>
          </p:cNvSpPr>
          <p:nvPr/>
        </p:nvSpPr>
        <p:spPr>
          <a:xfrm>
            <a:off x="3653701" y="15283929"/>
            <a:ext cx="787400" cy="26987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Necesidad</a:t>
            </a:r>
            <a:endParaRPr lang="es-ES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6701" y="116632"/>
            <a:ext cx="7886700" cy="6156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 smtClean="0">
                <a:solidFill>
                  <a:srgbClr val="EF3340"/>
                </a:solidFill>
              </a:rPr>
              <a:t>2. Toma de decisiones compartidas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3739"/>
              </p:ext>
            </p:extLst>
          </p:nvPr>
        </p:nvGraphicFramePr>
        <p:xfrm>
          <a:off x="1331639" y="1342979"/>
          <a:ext cx="7651762" cy="3472099"/>
        </p:xfrm>
        <a:graphic>
          <a:graphicData uri="http://schemas.openxmlformats.org/drawingml/2006/table">
            <a:tbl>
              <a:tblPr firstRow="1" firstCol="1" bandRow="1"/>
              <a:tblGrid>
                <a:gridCol w="370661">
                  <a:extLst>
                    <a:ext uri="{9D8B030D-6E8A-4147-A177-3AD203B41FA5}">
                      <a16:colId xmlns:a16="http://schemas.microsoft.com/office/drawing/2014/main" val="3997809682"/>
                    </a:ext>
                  </a:extLst>
                </a:gridCol>
                <a:gridCol w="3625830">
                  <a:extLst>
                    <a:ext uri="{9D8B030D-6E8A-4147-A177-3AD203B41FA5}">
                      <a16:colId xmlns:a16="http://schemas.microsoft.com/office/drawing/2014/main" val="2000999826"/>
                    </a:ext>
                  </a:extLst>
                </a:gridCol>
                <a:gridCol w="3655271">
                  <a:extLst>
                    <a:ext uri="{9D8B030D-6E8A-4147-A177-3AD203B41FA5}">
                      <a16:colId xmlns:a16="http://schemas.microsoft.com/office/drawing/2014/main" val="524195156"/>
                    </a:ext>
                  </a:extLst>
                </a:gridCol>
              </a:tblGrid>
              <a:tr h="37083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Listado de verificación en el proceso de </a:t>
                      </a:r>
                      <a:r>
                        <a:rPr lang="es-ES" sz="12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revisión de la medicación y </a:t>
                      </a:r>
                      <a:r>
                        <a:rPr lang="es-ES" sz="1200" b="1" dirty="0" err="1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deprescripción</a:t>
                      </a:r>
                      <a:r>
                        <a:rPr lang="es-ES" sz="12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pacientes </a:t>
                      </a:r>
                      <a:r>
                        <a:rPr lang="es-ES" sz="1200" b="1" dirty="0" err="1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polimedicados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47000"/>
                  </a:ext>
                </a:extLst>
              </a:tr>
              <a:tr h="3878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Médico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Paciente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366246"/>
                  </a:ext>
                </a:extLst>
              </a:tr>
              <a:tr h="378384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TOMA DE </a:t>
                      </a:r>
                      <a:r>
                        <a:rPr lang="es-ES" sz="12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DECISIONES COMPARTIDAS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22233"/>
                  </a:ext>
                </a:extLst>
              </a:tr>
              <a:tr h="203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Establecer relación de confianza e identificar metas del paciente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Involucrarlo en el proceso.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Valorar la opinión del cuidador.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Animarlo a que exprese sus dudas y objetivos.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Analizar sus preferencias y revisarlas periódicamente.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Asegurar que ha comprendido el proceso y la decisión.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Suministrar la información impresa que demande (folletos,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gráficas, copia de la decisión, citas, etc.).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Fomentar el cumplimiento.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Ofrecer persona de contacto para dudas y urgencias.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06309"/>
                  </a:ext>
                </a:extLst>
              </a:tr>
              <a:tr h="2123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Presentar las opciones de deprescripción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8718"/>
                  </a:ext>
                </a:extLst>
              </a:tr>
              <a:tr h="4265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Discutir beneficios y riesgos de cada opción: mejorar la </a:t>
                      </a:r>
                      <a:r>
                        <a:rPr lang="es-ES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comprensión (</a:t>
                      </a: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lenguaje, porcentajes, gráficos, etc.)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669189"/>
                  </a:ext>
                </a:extLst>
              </a:tr>
              <a:tr h="4378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Diferenciar entre medicamentos para la prevención y para </a:t>
                      </a:r>
                      <a:r>
                        <a:rPr lang="es-ES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tratamiento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15339"/>
                  </a:ext>
                </a:extLst>
              </a:tr>
              <a:tr h="2123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Analizar preferencias del paciente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207450"/>
                  </a:ext>
                </a:extLst>
              </a:tr>
              <a:tr h="2123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Tomar una decisión: qué fármaco será reducido o retirado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64768"/>
                  </a:ext>
                </a:extLst>
              </a:tr>
              <a:tr h="242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Coordinar la acción con profesionales sanitarios implicados.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481641"/>
                  </a:ext>
                </a:extLst>
              </a:tr>
              <a:tr h="225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Comunicar el plan acordado y el seguimiento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48831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347027"/>
            <a:ext cx="3328666" cy="1960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5672" y="148968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a) Presentar </a:t>
            </a:r>
            <a:r>
              <a:rPr lang="es-ES" b="1" dirty="0"/>
              <a:t>opciones</a:t>
            </a:r>
            <a:r>
              <a:rPr lang="es-ES" dirty="0"/>
              <a:t> </a:t>
            </a:r>
            <a:r>
              <a:rPr lang="es-ES" i="1" dirty="0" smtClean="0">
                <a:solidFill>
                  <a:srgbClr val="EF3340"/>
                </a:solidFill>
              </a:rPr>
              <a:t>(</a:t>
            </a:r>
            <a:r>
              <a:rPr lang="es-ES" i="1" dirty="0" err="1" smtClean="0">
                <a:solidFill>
                  <a:srgbClr val="EF3340"/>
                </a:solidFill>
              </a:rPr>
              <a:t>Choice</a:t>
            </a:r>
            <a:r>
              <a:rPr lang="es-ES" i="1" dirty="0" smtClean="0">
                <a:solidFill>
                  <a:srgbClr val="EF3340"/>
                </a:solidFill>
              </a:rPr>
              <a:t> </a:t>
            </a:r>
            <a:r>
              <a:rPr lang="es-ES" i="1" dirty="0" err="1" smtClean="0">
                <a:solidFill>
                  <a:srgbClr val="EF3340"/>
                </a:solidFill>
              </a:rPr>
              <a:t>talk</a:t>
            </a:r>
            <a:r>
              <a:rPr lang="es-ES" i="1" dirty="0" smtClean="0">
                <a:solidFill>
                  <a:srgbClr val="EF334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“He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estado 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revisando su historia y he visto que hay algún medicamento que toma, que ahora no le haría falta tomar, en concreto el medicamento X ya no le está aportando beneficios porque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…”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explorando la actitud del paciente hacia los medicamentos y la </a:t>
            </a:r>
            <a:r>
              <a:rPr lang="es-ES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deprescripción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Hay buena información sobre cómo se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diferencian 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estos tratamientos que me gustaría discutir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contigo”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explicando que es posible la retirada gradual o completa.</a:t>
            </a:r>
            <a:endParaRPr lang="es-ES" dirty="0" smtClean="0">
              <a:solidFill>
                <a:srgbClr val="008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Los tratamientos no siempre son efectivos y las posibilidades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de experimentar 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efectos secundarios varían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...“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“¿Seguimos?"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o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es-ES" dirty="0" smtClean="0">
              <a:solidFill>
                <a:srgbClr val="008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 "¿Te hablo sobre las opciones?"</a:t>
            </a:r>
            <a:endParaRPr lang="es-E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“¿Puedo 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describir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las 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opciones con más </a:t>
            </a:r>
            <a:endParaRPr lang="es-ES" dirty="0" smtClean="0">
              <a:solidFill>
                <a:srgbClr val="008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 detalle 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para que entiendas lo que está </a:t>
            </a:r>
            <a:endParaRPr lang="es-ES" dirty="0" smtClean="0">
              <a:solidFill>
                <a:srgbClr val="008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en 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juego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?”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estableciendo una relación </a:t>
            </a:r>
          </a:p>
          <a:p>
            <a:pPr lvl="0" algn="just">
              <a:spcAft>
                <a:spcPts val="0"/>
              </a:spcAft>
            </a:pP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de confianza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5672" y="116632"/>
            <a:ext cx="8098328" cy="1368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 smtClean="0">
                <a:solidFill>
                  <a:srgbClr val="EF3340"/>
                </a:solidFill>
              </a:rPr>
              <a:t>2. Toma de decisiones compartidas:</a:t>
            </a:r>
            <a:br>
              <a:rPr lang="es-ES" altLang="es-ES" sz="3600" b="1" dirty="0" smtClean="0">
                <a:solidFill>
                  <a:srgbClr val="EF3340"/>
                </a:solidFill>
              </a:rPr>
            </a:br>
            <a:r>
              <a:rPr lang="es-ES" altLang="es-ES" sz="3600" b="1" dirty="0" smtClean="0">
                <a:solidFill>
                  <a:srgbClr val="EF3340"/>
                </a:solidFill>
              </a:rPr>
              <a:t>        </a:t>
            </a:r>
            <a:r>
              <a:rPr lang="es-ES" altLang="es-ES" sz="2800" b="1" dirty="0" smtClean="0">
                <a:solidFill>
                  <a:srgbClr val="EF3340"/>
                </a:solidFill>
              </a:rPr>
              <a:t>Herramientas del </a:t>
            </a:r>
            <a:r>
              <a:rPr lang="es-ES" altLang="es-ES" sz="2800" b="1" dirty="0" smtClean="0">
                <a:solidFill>
                  <a:srgbClr val="008000"/>
                </a:solidFill>
              </a:rPr>
              <a:t>lenguaje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836" y="3933056"/>
            <a:ext cx="336232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1340768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b) Discutir </a:t>
            </a:r>
            <a:r>
              <a:rPr lang="es-ES" b="1" dirty="0"/>
              <a:t>beneficios y riesgos </a:t>
            </a:r>
            <a:r>
              <a:rPr lang="es-ES" dirty="0"/>
              <a:t>de cada </a:t>
            </a:r>
            <a:r>
              <a:rPr lang="es-ES" dirty="0" smtClean="0"/>
              <a:t>opción </a:t>
            </a:r>
            <a:r>
              <a:rPr lang="es-ES" i="1" dirty="0" smtClean="0">
                <a:solidFill>
                  <a:srgbClr val="EF3340"/>
                </a:solidFill>
              </a:rPr>
              <a:t>(</a:t>
            </a:r>
            <a:r>
              <a:rPr lang="es-ES" i="1" dirty="0" err="1" smtClean="0">
                <a:solidFill>
                  <a:srgbClr val="EF3340"/>
                </a:solidFill>
              </a:rPr>
              <a:t>Option</a:t>
            </a:r>
            <a:r>
              <a:rPr lang="es-ES" i="1" dirty="0" smtClean="0">
                <a:solidFill>
                  <a:srgbClr val="EF3340"/>
                </a:solidFill>
              </a:rPr>
              <a:t> </a:t>
            </a:r>
            <a:r>
              <a:rPr lang="es-ES" i="1" dirty="0" err="1" smtClean="0">
                <a:solidFill>
                  <a:srgbClr val="EF3340"/>
                </a:solidFill>
              </a:rPr>
              <a:t>talk</a:t>
            </a:r>
            <a:r>
              <a:rPr lang="es-ES" i="1" dirty="0" smtClean="0">
                <a:solidFill>
                  <a:srgbClr val="EF3340"/>
                </a:solidFill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“¿Recuerdas cuándo y por qué se inició esta medicación?”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o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"¿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Qué has oído o leído sobre este tratamiento?"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y 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“La enfermedad para la que te prescribieron este medicamento, ¿ha mejorado o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empeorado?”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"Permíteme enumerar las opciones antes de entrar en más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detalles“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utilizando datos numéricos (riesgo absoluto, frecuencias naturales, uso del mismo denominador, riesgo en meses o años) adaptándose a la comprensión del paciente.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"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Estas opciones tendrán diferentes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implicaciones 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para ti en comparación con otras personas, así que quiero describir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..."</a:t>
            </a:r>
            <a:endParaRPr lang="es-ES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"Estas 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herramientas se han diseñado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para 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ayudarte a comprender las opciones con </a:t>
            </a:r>
            <a:endParaRPr lang="es-ES" dirty="0" smtClean="0">
              <a:solidFill>
                <a:srgbClr val="008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 más detalle”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cuando se quieran utilizar </a:t>
            </a:r>
          </a:p>
          <a:p>
            <a:pPr lvl="0" algn="just">
              <a:spcAft>
                <a:spcPts val="0"/>
              </a:spcAft>
            </a:pP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 ayudas visuales combinando números e</a:t>
            </a:r>
          </a:p>
          <a:p>
            <a:pPr lvl="0" algn="just">
              <a:spcAft>
                <a:spcPts val="0"/>
              </a:spcAft>
            </a:pP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  imágenes, tabla de decisiones, etc.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Enumerar nuevamente las opciones </a:t>
            </a:r>
          </a:p>
          <a:p>
            <a:pPr lvl="0" algn="just">
              <a:spcAft>
                <a:spcPts val="0"/>
              </a:spcAft>
            </a:pP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(método de enseñanza posterior) para </a:t>
            </a:r>
          </a:p>
          <a:p>
            <a:pPr lvl="0" algn="just">
              <a:spcAft>
                <a:spcPts val="0"/>
              </a:spcAft>
            </a:pP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 confirmar que se ha entendido </a:t>
            </a:r>
          </a:p>
          <a:p>
            <a:pPr lvl="0" algn="just">
              <a:spcAft>
                <a:spcPts val="0"/>
              </a:spcAft>
            </a:pP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 y aclarar conceptos erróneos.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i="1" dirty="0" smtClean="0">
              <a:solidFill>
                <a:srgbClr val="EF3340"/>
              </a:solidFill>
            </a:endParaRPr>
          </a:p>
          <a:p>
            <a:endParaRPr lang="es-E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16632"/>
            <a:ext cx="8028384" cy="1368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 smtClean="0">
                <a:solidFill>
                  <a:srgbClr val="EF3340"/>
                </a:solidFill>
              </a:rPr>
              <a:t>2. Toma de decisiones compartidas:</a:t>
            </a:r>
            <a:br>
              <a:rPr lang="es-ES" altLang="es-ES" sz="3600" b="1" dirty="0" smtClean="0">
                <a:solidFill>
                  <a:srgbClr val="EF3340"/>
                </a:solidFill>
              </a:rPr>
            </a:br>
            <a:r>
              <a:rPr lang="es-ES" altLang="es-ES" sz="3600" b="1" dirty="0" smtClean="0">
                <a:solidFill>
                  <a:srgbClr val="EF3340"/>
                </a:solidFill>
              </a:rPr>
              <a:t>        </a:t>
            </a:r>
            <a:r>
              <a:rPr lang="es-ES" altLang="es-ES" sz="2800" b="1" dirty="0" smtClean="0">
                <a:solidFill>
                  <a:srgbClr val="EF3340"/>
                </a:solidFill>
              </a:rPr>
              <a:t>Herramientas del </a:t>
            </a:r>
            <a:r>
              <a:rPr lang="es-ES" altLang="es-ES" sz="2800" b="1" dirty="0" smtClean="0">
                <a:solidFill>
                  <a:srgbClr val="008000"/>
                </a:solidFill>
              </a:rPr>
              <a:t>lenguaje</a:t>
            </a:r>
            <a:endParaRPr lang="es-ES" altLang="es-ES" sz="2800" b="1" dirty="0" smtClean="0">
              <a:solidFill>
                <a:srgbClr val="EF334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293096"/>
            <a:ext cx="3744416" cy="17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1772816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c) Analizar </a:t>
            </a:r>
            <a:r>
              <a:rPr lang="es-ES" dirty="0"/>
              <a:t>las </a:t>
            </a:r>
            <a:r>
              <a:rPr lang="es-ES" b="1" dirty="0"/>
              <a:t>preferencias</a:t>
            </a:r>
            <a:r>
              <a:rPr lang="es-ES" dirty="0"/>
              <a:t> del paciente </a:t>
            </a:r>
            <a:r>
              <a:rPr lang="es-ES" i="1" dirty="0">
                <a:solidFill>
                  <a:srgbClr val="EF3340"/>
                </a:solidFill>
              </a:rPr>
              <a:t>(</a:t>
            </a:r>
            <a:r>
              <a:rPr lang="es-ES" i="1" dirty="0" err="1">
                <a:solidFill>
                  <a:srgbClr val="EF3340"/>
                </a:solidFill>
              </a:rPr>
              <a:t>Decision</a:t>
            </a:r>
            <a:r>
              <a:rPr lang="es-ES" i="1" dirty="0">
                <a:solidFill>
                  <a:srgbClr val="EF3340"/>
                </a:solidFill>
              </a:rPr>
              <a:t> </a:t>
            </a:r>
            <a:r>
              <a:rPr lang="es-ES" i="1" dirty="0" err="1">
                <a:solidFill>
                  <a:srgbClr val="EF3340"/>
                </a:solidFill>
              </a:rPr>
              <a:t>talk</a:t>
            </a:r>
            <a:r>
              <a:rPr lang="es-ES" i="1" dirty="0" smtClean="0">
                <a:solidFill>
                  <a:srgbClr val="EF3340"/>
                </a:solidFill>
              </a:rPr>
              <a:t>)</a:t>
            </a:r>
          </a:p>
          <a:p>
            <a:endParaRPr lang="es-ES" i="1" dirty="0" smtClean="0">
              <a:solidFill>
                <a:srgbClr val="EF334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"¿Qué es lo que más te importa, desde tu punto de vista?" </a:t>
            </a:r>
            <a:endParaRPr lang="es-ES" dirty="0" smtClean="0">
              <a:solidFill>
                <a:srgbClr val="008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“¿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Estás de acuerdo con lo que te digo o prefieres otra cosa?”</a:t>
            </a:r>
            <a:endParaRPr lang="es-ES" i="1" dirty="0">
              <a:solidFill>
                <a:srgbClr val="EF3340"/>
              </a:solidFill>
            </a:endParaRPr>
          </a:p>
          <a:p>
            <a:endParaRPr lang="es-ES" dirty="0"/>
          </a:p>
          <a:p>
            <a:r>
              <a:rPr lang="es-ES" dirty="0" smtClean="0"/>
              <a:t>d) Tomar </a:t>
            </a:r>
            <a:r>
              <a:rPr lang="es-ES" dirty="0"/>
              <a:t>una </a:t>
            </a:r>
            <a:r>
              <a:rPr lang="es-ES" b="1" dirty="0" smtClean="0"/>
              <a:t>decisión</a:t>
            </a:r>
            <a:r>
              <a:rPr lang="es-ES" dirty="0" smtClean="0"/>
              <a:t> </a:t>
            </a:r>
            <a:r>
              <a:rPr lang="es-ES" i="1" dirty="0" smtClean="0">
                <a:solidFill>
                  <a:srgbClr val="EF3340"/>
                </a:solidFill>
              </a:rPr>
              <a:t>(</a:t>
            </a:r>
            <a:r>
              <a:rPr lang="es-ES" i="1" dirty="0" err="1" smtClean="0">
                <a:solidFill>
                  <a:srgbClr val="EF3340"/>
                </a:solidFill>
              </a:rPr>
              <a:t>Decision</a:t>
            </a:r>
            <a:r>
              <a:rPr lang="es-ES" i="1" dirty="0" smtClean="0">
                <a:solidFill>
                  <a:srgbClr val="EF3340"/>
                </a:solidFill>
              </a:rPr>
              <a:t> </a:t>
            </a:r>
            <a:r>
              <a:rPr lang="es-ES" i="1" dirty="0" err="1" smtClean="0">
                <a:solidFill>
                  <a:srgbClr val="EF3340"/>
                </a:solidFill>
              </a:rPr>
              <a:t>talk</a:t>
            </a:r>
            <a:r>
              <a:rPr lang="es-ES" i="1" dirty="0" smtClean="0">
                <a:solidFill>
                  <a:srgbClr val="EF334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“¿Estás listo para decidir?"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o </a:t>
            </a:r>
            <a:endParaRPr lang="es-ES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"¿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Quieres más tiempo?”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o </a:t>
            </a:r>
            <a:endParaRPr lang="es-ES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“¿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Tienes más preguntas?"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o </a:t>
            </a:r>
            <a:endParaRPr lang="es-ES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"¿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Hay más cosas que deberíamos </a:t>
            </a:r>
            <a:endParaRPr lang="es-ES" dirty="0" smtClean="0">
              <a:solidFill>
                <a:srgbClr val="008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discutir</a:t>
            </a:r>
            <a:r>
              <a:rPr lang="es-ES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?"</a:t>
            </a:r>
            <a:endParaRPr lang="es-ES" i="1" dirty="0">
              <a:solidFill>
                <a:srgbClr val="EF334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16632"/>
            <a:ext cx="8028384" cy="1368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 smtClean="0">
                <a:solidFill>
                  <a:srgbClr val="EF3340"/>
                </a:solidFill>
              </a:rPr>
              <a:t>2. Toma de decisiones compartidas:</a:t>
            </a:r>
            <a:br>
              <a:rPr lang="es-ES" altLang="es-ES" sz="3600" b="1" dirty="0" smtClean="0">
                <a:solidFill>
                  <a:srgbClr val="EF3340"/>
                </a:solidFill>
              </a:rPr>
            </a:br>
            <a:r>
              <a:rPr lang="es-ES" altLang="es-ES" sz="3600" b="1" dirty="0" smtClean="0">
                <a:solidFill>
                  <a:srgbClr val="EF3340"/>
                </a:solidFill>
              </a:rPr>
              <a:t>        </a:t>
            </a:r>
            <a:r>
              <a:rPr lang="es-ES" altLang="es-ES" sz="2800" b="1" dirty="0" smtClean="0">
                <a:solidFill>
                  <a:srgbClr val="EF3340"/>
                </a:solidFill>
              </a:rPr>
              <a:t>Herramientas del </a:t>
            </a:r>
            <a:r>
              <a:rPr lang="es-ES" altLang="es-ES" sz="2800" b="1" dirty="0" smtClean="0">
                <a:solidFill>
                  <a:srgbClr val="008000"/>
                </a:solidFill>
              </a:rPr>
              <a:t>lenguaje</a:t>
            </a:r>
            <a:endParaRPr lang="es-ES" altLang="es-ES" sz="2800" b="1" dirty="0" smtClean="0">
              <a:solidFill>
                <a:srgbClr val="EF334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645024"/>
            <a:ext cx="4007122" cy="27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16632"/>
            <a:ext cx="802838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 smtClean="0">
                <a:solidFill>
                  <a:srgbClr val="EF3340"/>
                </a:solidFill>
              </a:rPr>
              <a:t>2. Toma de decisiones compartidas:</a:t>
            </a:r>
            <a:endParaRPr lang="es-ES" altLang="es-ES" sz="2800" b="1" dirty="0" smtClean="0">
              <a:solidFill>
                <a:srgbClr val="EF334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75656" y="1496394"/>
            <a:ext cx="7272808" cy="5100958"/>
          </a:xfrm>
          <a:prstGeom prst="rect">
            <a:avLst/>
          </a:prstGeom>
          <a:noFill/>
          <a:ln w="22225" cmpd="dbl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62" name="CuadroTexto 61"/>
          <p:cNvSpPr txBox="1"/>
          <p:nvPr/>
        </p:nvSpPr>
        <p:spPr>
          <a:xfrm>
            <a:off x="2176826" y="992338"/>
            <a:ext cx="5618846" cy="276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 smtClean="0">
                <a:solidFill>
                  <a:srgbClr val="EF3340"/>
                </a:solidFill>
                <a:ea typeface="Times New Roman" panose="02020603050405020304" pitchFamily="18" charset="0"/>
              </a:rPr>
              <a:t>Algoritmo de apoyo a la decisión para </a:t>
            </a:r>
            <a:r>
              <a:rPr lang="es-ES" sz="1200" b="1" dirty="0">
                <a:solidFill>
                  <a:srgbClr val="EF3340"/>
                </a:solidFill>
                <a:ea typeface="Times New Roman" panose="02020603050405020304" pitchFamily="18" charset="0"/>
              </a:rPr>
              <a:t>suspender el uso de medicamentos</a:t>
            </a:r>
            <a:endParaRPr lang="es-E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85858"/>
            <a:ext cx="6313597" cy="49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187624" y="116632"/>
            <a:ext cx="777686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600" b="1" i="1" dirty="0" smtClean="0">
                <a:solidFill>
                  <a:srgbClr val="EF3340"/>
                </a:solidFill>
              </a:rPr>
              <a:t>Justificación: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s-ES" altLang="es-ES" sz="3000" i="1" dirty="0" smtClean="0"/>
              <a:t>La </a:t>
            </a:r>
            <a:r>
              <a:rPr lang="es-ES" altLang="es-ES" sz="3000" i="1" dirty="0" err="1" smtClean="0"/>
              <a:t>polimedicación</a:t>
            </a:r>
            <a:r>
              <a:rPr lang="es-ES" altLang="es-ES" sz="3000" i="1" dirty="0" smtClean="0"/>
              <a:t> puede inducir más daños que beneficios con múltiples consecuencias como la aparición de efectos adversos, incremento de hospitalizaciones y empeoramiento en la calidad de vida.</a:t>
            </a:r>
            <a:endParaRPr lang="es-ES" altLang="es-ES" sz="3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9500" y="3789040"/>
            <a:ext cx="8064500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600" b="1" i="1" dirty="0" smtClean="0">
                <a:solidFill>
                  <a:srgbClr val="EF3340"/>
                </a:solidFill>
              </a:rPr>
              <a:t>Objetivos:</a:t>
            </a:r>
            <a:r>
              <a:rPr lang="es-ES" altLang="es-ES" sz="3000" b="1" i="1" dirty="0" smtClean="0">
                <a:solidFill>
                  <a:srgbClr val="EF3340"/>
                </a:solidFill>
              </a:rPr>
              <a:t> </a:t>
            </a:r>
          </a:p>
          <a:p>
            <a:pPr lvl="0" eaLnBrk="1" hangingPunct="1">
              <a:spcBef>
                <a:spcPct val="20000"/>
              </a:spcBef>
              <a:defRPr/>
            </a:pPr>
            <a:r>
              <a:rPr lang="es-ES" altLang="es-ES" sz="3000" i="1" dirty="0" smtClean="0">
                <a:solidFill>
                  <a:srgbClr val="000000"/>
                </a:solidFill>
              </a:rPr>
              <a:t>Elaborar un método detallado que garantice una </a:t>
            </a:r>
            <a:r>
              <a:rPr lang="es-ES" altLang="es-ES" sz="3000" i="1" dirty="0" err="1" smtClean="0">
                <a:solidFill>
                  <a:srgbClr val="000000"/>
                </a:solidFill>
              </a:rPr>
              <a:t>deprescripción</a:t>
            </a:r>
            <a:r>
              <a:rPr lang="es-ES" altLang="es-ES" sz="3000" i="1" dirty="0" smtClean="0">
                <a:solidFill>
                  <a:srgbClr val="000000"/>
                </a:solidFill>
              </a:rPr>
              <a:t> adecuada en pacientes </a:t>
            </a:r>
            <a:r>
              <a:rPr lang="es-ES" altLang="es-ES" sz="3000" i="1" dirty="0" err="1" smtClean="0">
                <a:solidFill>
                  <a:srgbClr val="000000"/>
                </a:solidFill>
              </a:rPr>
              <a:t>polimedicados</a:t>
            </a:r>
            <a:r>
              <a:rPr lang="es-ES" altLang="es-ES" sz="3000" i="1" dirty="0" smtClean="0">
                <a:solidFill>
                  <a:srgbClr val="000000"/>
                </a:solidFill>
              </a:rPr>
              <a:t>.</a:t>
            </a:r>
            <a:endParaRPr lang="es-ES" altLang="es-ES" sz="3000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s-ES" alt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18964"/>
            <a:ext cx="7886700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 smtClean="0">
                <a:solidFill>
                  <a:srgbClr val="EF3340"/>
                </a:solidFill>
              </a:rPr>
              <a:t>2. Toma de decisiones compartidas</a:t>
            </a:r>
            <a:endParaRPr lang="es-ES" altLang="es-ES" sz="2800" b="1" dirty="0" smtClean="0">
              <a:solidFill>
                <a:srgbClr val="EF3340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893083"/>
              </p:ext>
            </p:extLst>
          </p:nvPr>
        </p:nvGraphicFramePr>
        <p:xfrm>
          <a:off x="1475656" y="836712"/>
          <a:ext cx="7128791" cy="5867084"/>
        </p:xfrm>
        <a:graphic>
          <a:graphicData uri="http://schemas.openxmlformats.org/drawingml/2006/table">
            <a:tbl>
              <a:tblPr firstRow="1" firstCol="1" bandRow="1"/>
              <a:tblGrid>
                <a:gridCol w="1970741">
                  <a:extLst>
                    <a:ext uri="{9D8B030D-6E8A-4147-A177-3AD203B41FA5}">
                      <a16:colId xmlns:a16="http://schemas.microsoft.com/office/drawing/2014/main" val="3310464813"/>
                    </a:ext>
                  </a:extLst>
                </a:gridCol>
                <a:gridCol w="2467953">
                  <a:extLst>
                    <a:ext uri="{9D8B030D-6E8A-4147-A177-3AD203B41FA5}">
                      <a16:colId xmlns:a16="http://schemas.microsoft.com/office/drawing/2014/main" val="1999608246"/>
                    </a:ext>
                  </a:extLst>
                </a:gridCol>
                <a:gridCol w="2690097">
                  <a:extLst>
                    <a:ext uri="{9D8B030D-6E8A-4147-A177-3AD203B41FA5}">
                      <a16:colId xmlns:a16="http://schemas.microsoft.com/office/drawing/2014/main" val="1005023440"/>
                    </a:ext>
                  </a:extLst>
                </a:gridCol>
              </a:tblGrid>
              <a:tr h="26245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Medicamentos que deben </a:t>
                      </a:r>
                      <a:r>
                        <a:rPr lang="es-ES" sz="1200" b="1" dirty="0" err="1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deprescribirse</a:t>
                      </a: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forma gradual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924666"/>
                  </a:ext>
                </a:extLst>
              </a:tr>
              <a:tr h="111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b="1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Clase Terapéutica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b="1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Síntomas de retirada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b="1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Estrategia para prevenirlos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24037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Anticolinesterásicos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Empeoramiento cognitivo, agitación,  alucinaciones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Disminuir la dosis en un 50% cada 4 semanas. 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037256"/>
                  </a:ext>
                </a:extLst>
              </a:tr>
              <a:tr h="335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Anticonvulsivantes 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(con uso no antiepiléptico: </a:t>
                      </a:r>
                      <a:r>
                        <a:rPr lang="es-ES" sz="90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gabapentina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pregabalina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Ansiedad, depresión, insomnio, náuseas, dolor,           sudoración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Reducir la dosis 25% cada semana; lo cual supone 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suspender después de 4 semanas o más.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890525"/>
                  </a:ext>
                </a:extLst>
              </a:tr>
              <a:tr h="426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Antidepresivos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Acatisia</a:t>
                      </a: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ansiedad, cefalea, insomnio, irritabilidad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Disminuir la dosis en un 25% cada 4-6 semanas.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Si no se logra, valorar sustituir por fluoxetina.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979932"/>
                  </a:ext>
                </a:extLst>
              </a:tr>
              <a:tr h="1342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Antihipertensivos y </a:t>
                      </a: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Antianginosos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Angina, taquicardia, hipertensión, arritmia, ansiedad, infarto de miocardio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retirada brusca de </a:t>
                      </a:r>
                      <a:r>
                        <a:rPr lang="es-ES" sz="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antagonistas del calcio </a:t>
                      </a: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 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betabloqueantes</a:t>
                      </a: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puede causar o exacerbar una 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angina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Puede incrementarse la frecuencia de la angina 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durante la retirada de parches de </a:t>
                      </a:r>
                      <a:r>
                        <a:rPr lang="es-ES" sz="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nitroglicerina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s-ES" sz="6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Betabloqueantes</a:t>
                      </a: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reducción gradual mensual durante 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3-6 meses; o disminución de dosis en un 25-50% cada 4 semanas.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Monitorizar la presión sanguínea y la frecuencia cardiaca después de cada cambio de dosis.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s-ES" sz="6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Tiazidas</a:t>
                      </a: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dosis en días alternos, y posteriormente dos dosis semanales.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s-ES" sz="6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Antianginosos nitratos</a:t>
                      </a: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disminuir la dosis de forma 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progresiva y alargar los intervalos de administración en 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periodos de 4-6 semanas. 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624616"/>
                  </a:ext>
                </a:extLst>
              </a:tr>
              <a:tr h="316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Antiparkinsonianos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Hipotensión, psicosis, temblor, rigidez muscular, 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pseudosíndrome neuroléptico maligno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Disminuir la dosis en un 25% cada 4 semanas.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855837"/>
                  </a:ext>
                </a:extLst>
              </a:tr>
              <a:tr h="536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Antipsicóticos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(especialmente para la agitación </a:t>
                      </a:r>
                      <a:r>
                        <a:rPr lang="es-ES" sz="9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 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ancianos)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Discinesias, insomnio, síntomas de retirada 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(náuseas, vómitos, sudoración, psicosis)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Disminuir la dosis en un 25% cada 2 semanas.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Si se presentan efectos adversos, regresar a la última dosis, mantener 2 meses y reducir a intervalos del 10%.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100946"/>
                  </a:ext>
                </a:extLst>
              </a:tr>
              <a:tr h="894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11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Benzodiazepinas</a:t>
                      </a: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 Hipnóticos-Z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Agitación, ansiedad, confusión, insomnio, 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convulsiones, cefalea, irritabilidad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Reducir dosis total 10-25% en intervalos de 2-3 </a:t>
                      </a:r>
                      <a:r>
                        <a:rPr lang="es-ES" sz="6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semanas</a:t>
                      </a: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Puede sustituirse por dosis equivalente de </a:t>
                      </a:r>
                      <a:r>
                        <a:rPr lang="es-ES" sz="6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diazepam</a:t>
                      </a: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 reducir 2 mg cada 2-3 semanas.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Monitorizar semanalmente durante la reducción.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Si aparecen síntomas de retirada mantener dosis previa 2-4 semanas y continuar reducción más lentamente.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554580"/>
                  </a:ext>
                </a:extLst>
              </a:tr>
              <a:tr h="639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Inhibidores de la Bomba de </a:t>
                      </a:r>
                      <a:r>
                        <a:rPr lang="es-E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Protones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Molestias gastrointestinales, acidez estomacal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Reducción del 50% cada 4-8 semanas o en días </a:t>
                      </a:r>
                      <a:r>
                        <a:rPr lang="es-ES" sz="6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alternos</a:t>
                      </a: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Monitorizar a las 4 y 12 semanas.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Puede considerarse el uso de </a:t>
                      </a:r>
                      <a:r>
                        <a:rPr lang="es-ES" sz="6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antihistamínicos antagonistas </a:t>
                      </a: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H2 para tratar los síntomas.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031485"/>
                  </a:ext>
                </a:extLst>
              </a:tr>
              <a:tr h="67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Opioides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Espasmos musculares, ansiedad, escalofríos, dolor, diarrea, vómitos, insomnio, abstinencia.</a:t>
                      </a:r>
                      <a:endParaRPr lang="es-E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Disminuir la dosis 10% cada 1-2 semanas; o reducir la dosis en un 5-25% cada 1-4 semanas, según </a:t>
                      </a:r>
                      <a:r>
                        <a:rPr lang="es-ES" sz="6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 </a:t>
                      </a: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tolerabilidad del paciente.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Al llegar al 1/3 de la dosis inicial, ralentizar el ritmo de </a:t>
                      </a:r>
                      <a:r>
                        <a:rPr lang="es-ES" sz="6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retirada </a:t>
                      </a:r>
                      <a:r>
                        <a:rPr lang="es-ES" sz="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la mitad.</a:t>
                      </a:r>
                      <a:endParaRPr lang="es-E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7" marR="45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19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4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/>
          </p:cNvSpPr>
          <p:nvPr/>
        </p:nvSpPr>
        <p:spPr>
          <a:xfrm>
            <a:off x="3653701" y="15283929"/>
            <a:ext cx="787400" cy="26987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Necesidad</a:t>
            </a: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16632"/>
            <a:ext cx="7886700" cy="6156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3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>. Seguimiento</a:t>
            </a:r>
          </a:p>
        </p:txBody>
      </p:sp>
      <p:sp>
        <p:nvSpPr>
          <p:cNvPr id="9" name="Rectángulo 8"/>
          <p:cNvSpPr>
            <a:spLocks/>
          </p:cNvSpPr>
          <p:nvPr/>
        </p:nvSpPr>
        <p:spPr>
          <a:xfrm>
            <a:off x="3711575" y="13478595"/>
            <a:ext cx="913442" cy="34059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Necesidad</a:t>
            </a: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10450"/>
              </p:ext>
            </p:extLst>
          </p:nvPr>
        </p:nvGraphicFramePr>
        <p:xfrm>
          <a:off x="1270721" y="1297333"/>
          <a:ext cx="7466653" cy="2347691"/>
        </p:xfrm>
        <a:graphic>
          <a:graphicData uri="http://schemas.openxmlformats.org/drawingml/2006/table">
            <a:tbl>
              <a:tblPr firstRow="1" firstCol="1" bandRow="1"/>
              <a:tblGrid>
                <a:gridCol w="361694">
                  <a:extLst>
                    <a:ext uri="{9D8B030D-6E8A-4147-A177-3AD203B41FA5}">
                      <a16:colId xmlns:a16="http://schemas.microsoft.com/office/drawing/2014/main" val="740586196"/>
                    </a:ext>
                  </a:extLst>
                </a:gridCol>
                <a:gridCol w="3538115">
                  <a:extLst>
                    <a:ext uri="{9D8B030D-6E8A-4147-A177-3AD203B41FA5}">
                      <a16:colId xmlns:a16="http://schemas.microsoft.com/office/drawing/2014/main" val="1717942188"/>
                    </a:ext>
                  </a:extLst>
                </a:gridCol>
                <a:gridCol w="3566844">
                  <a:extLst>
                    <a:ext uri="{9D8B030D-6E8A-4147-A177-3AD203B41FA5}">
                      <a16:colId xmlns:a16="http://schemas.microsoft.com/office/drawing/2014/main" val="377223407"/>
                    </a:ext>
                  </a:extLst>
                </a:gridCol>
              </a:tblGrid>
              <a:tr h="32361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Listado de verificación en el proceso </a:t>
                      </a:r>
                      <a:r>
                        <a:rPr lang="es-ES" sz="10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revisión de la medicación y </a:t>
                      </a:r>
                      <a:r>
                        <a:rPr lang="es-ES" sz="1000" b="1" dirty="0" err="1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deprescripción</a:t>
                      </a:r>
                      <a:r>
                        <a:rPr lang="es-ES" sz="10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pacientes </a:t>
                      </a:r>
                      <a:r>
                        <a:rPr lang="es-ES" sz="1000" b="1" dirty="0" err="1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polimedicados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650872"/>
                  </a:ext>
                </a:extLst>
              </a:tr>
              <a:tr h="338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Médico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Paciente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928377"/>
                  </a:ext>
                </a:extLst>
              </a:tr>
              <a:tr h="28903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SEGUIMIENTO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99542"/>
                  </a:ext>
                </a:extLst>
              </a:tr>
              <a:tr h="277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Evaluar la conveniencia de analítica u otras mediciones </a:t>
                      </a:r>
                      <a:r>
                        <a:rPr lang="es-ES" sz="9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necesarias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Dar plazo apropiado para evaluar resultados.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016378"/>
                  </a:ext>
                </a:extLst>
              </a:tr>
              <a:tr h="262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Evaluar problemas de la retirada: RAM, rebote, abstinencia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Preguntar.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94338"/>
                  </a:ext>
                </a:extLst>
              </a:tr>
              <a:tr h="298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Evaluar la adherencia, especialmente en reducción gradual de dosis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91227"/>
                  </a:ext>
                </a:extLst>
              </a:tr>
              <a:tr h="360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 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Valorar la eficacia de: retirada completa o disminución de dosis o           reinstaurar tratamiento</a:t>
                      </a:r>
                      <a:r>
                        <a:rPr lang="es-E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485172"/>
                  </a:ext>
                </a:extLst>
              </a:tr>
              <a:tr h="197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Dar próxima cita, si es necesaria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235271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933056"/>
            <a:ext cx="4952115" cy="24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16632"/>
            <a:ext cx="7704856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 smtClean="0">
                <a:solidFill>
                  <a:srgbClr val="EF3340"/>
                </a:solidFill>
              </a:rPr>
              <a:t>Puntos clave</a:t>
            </a:r>
            <a:endParaRPr lang="es-ES" altLang="es-ES" sz="2800" b="1" dirty="0" smtClean="0">
              <a:solidFill>
                <a:srgbClr val="EF334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15616" y="1052736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s-ES" sz="1200" dirty="0" smtClean="0"/>
              <a:t>La </a:t>
            </a:r>
            <a:r>
              <a:rPr lang="es-ES" sz="1200" b="1" dirty="0" err="1"/>
              <a:t>polimedicación</a:t>
            </a:r>
            <a:r>
              <a:rPr lang="es-ES" sz="1200" dirty="0"/>
              <a:t> (más de 5 fármacos prescritos o uso </a:t>
            </a:r>
            <a:r>
              <a:rPr lang="es-ES" sz="1200" dirty="0" smtClean="0"/>
              <a:t>inadecuado de </a:t>
            </a:r>
            <a:r>
              <a:rPr lang="es-ES" sz="1200" dirty="0"/>
              <a:t>fármacos </a:t>
            </a:r>
            <a:r>
              <a:rPr lang="es-ES" sz="1200" dirty="0" smtClean="0"/>
              <a:t>en </a:t>
            </a:r>
            <a:r>
              <a:rPr lang="es-ES" sz="1200" dirty="0"/>
              <a:t>un paciente) puede inducir más daños que beneficios y precisa de revisión periódica </a:t>
            </a:r>
            <a:r>
              <a:rPr lang="es-ES" sz="1200" smtClean="0"/>
              <a:t>para evaluar </a:t>
            </a:r>
            <a:r>
              <a:rPr lang="es-ES" sz="1200" dirty="0"/>
              <a:t>las necesidades del paciente en función de los objetivos terapéuticos y </a:t>
            </a:r>
            <a:r>
              <a:rPr lang="es-ES" sz="1200" dirty="0" err="1"/>
              <a:t>deprescribir</a:t>
            </a:r>
            <a:r>
              <a:rPr lang="es-ES" sz="1200" dirty="0"/>
              <a:t> los </a:t>
            </a:r>
            <a:r>
              <a:rPr lang="es-ES" sz="1200" dirty="0" smtClean="0"/>
              <a:t>medicamentos </a:t>
            </a:r>
            <a:r>
              <a:rPr lang="es-ES" sz="1200" dirty="0"/>
              <a:t>que ya no le sean necesarios .</a:t>
            </a:r>
            <a:endParaRPr lang="es-ES" sz="1200" dirty="0" smtClean="0"/>
          </a:p>
          <a:p>
            <a:endParaRPr lang="es-ES" sz="1200" dirty="0"/>
          </a:p>
          <a:p>
            <a:pPr marL="171450" indent="-171450">
              <a:buFontTx/>
              <a:buChar char="-"/>
            </a:pPr>
            <a:r>
              <a:rPr lang="es-ES" sz="1200" dirty="0" smtClean="0"/>
              <a:t>El proceso de supervisión </a:t>
            </a:r>
            <a:r>
              <a:rPr lang="es-ES" sz="1200" dirty="0"/>
              <a:t>del tratamiento del paciente </a:t>
            </a:r>
            <a:r>
              <a:rPr lang="es-ES" sz="1200" dirty="0" err="1"/>
              <a:t>polimedicado</a:t>
            </a:r>
            <a:r>
              <a:rPr lang="es-ES" sz="1200" dirty="0"/>
              <a:t>, por parte del equipo asistencial, </a:t>
            </a:r>
            <a:r>
              <a:rPr lang="es-ES" sz="1200" b="1" dirty="0"/>
              <a:t>consta de 3 intervenciones básicas</a:t>
            </a:r>
            <a:r>
              <a:rPr lang="es-ES" sz="1200" dirty="0"/>
              <a:t>: revisión de la medicación, toma de decisiones compartidas y seguimiento de las modificaciones del </a:t>
            </a:r>
            <a:r>
              <a:rPr lang="es-ES" sz="1200" dirty="0" smtClean="0"/>
              <a:t>tratamiento.</a:t>
            </a:r>
          </a:p>
          <a:p>
            <a:endParaRPr lang="es-ES" sz="1200" dirty="0"/>
          </a:p>
          <a:p>
            <a:pPr marL="171450" indent="-171450">
              <a:buFontTx/>
              <a:buChar char="-"/>
            </a:pPr>
            <a:r>
              <a:rPr lang="es-ES" sz="1200" dirty="0" smtClean="0"/>
              <a:t>La </a:t>
            </a:r>
            <a:r>
              <a:rPr lang="es-ES" sz="1200" b="1" dirty="0"/>
              <a:t>revisión farmacológica </a:t>
            </a:r>
            <a:r>
              <a:rPr lang="es-ES" sz="1200" dirty="0"/>
              <a:t>del tratamiento se deberá realizar medicamento a medicamento, valorando la necesidad, efectividad, adecuación y seguridad de los mismos.</a:t>
            </a:r>
            <a:endParaRPr lang="es-ES" sz="1200" dirty="0" smtClean="0"/>
          </a:p>
          <a:p>
            <a:endParaRPr lang="es-ES" sz="1200" dirty="0"/>
          </a:p>
          <a:p>
            <a:pPr marL="171450" indent="-171450">
              <a:buFontTx/>
              <a:buChar char="-"/>
            </a:pPr>
            <a:r>
              <a:rPr lang="es-ES" sz="1200" dirty="0" smtClean="0"/>
              <a:t>Las decisiones tomadas en cada etapa del proceso de </a:t>
            </a:r>
            <a:r>
              <a:rPr lang="es-ES" sz="1200" dirty="0"/>
              <a:t>revisión </a:t>
            </a:r>
            <a:r>
              <a:rPr lang="es-ES" sz="1200" dirty="0" smtClean="0"/>
              <a:t>deben </a:t>
            </a:r>
            <a:r>
              <a:rPr lang="es-ES" sz="1200" dirty="0"/>
              <a:t>basarse en </a:t>
            </a:r>
            <a:r>
              <a:rPr lang="es-ES" sz="1200" dirty="0" smtClean="0"/>
              <a:t>la </a:t>
            </a:r>
            <a:r>
              <a:rPr lang="es-ES" sz="1200" b="1" dirty="0" smtClean="0"/>
              <a:t>mejor evidencia disponible y </a:t>
            </a:r>
            <a:r>
              <a:rPr lang="es-ES" sz="1200" b="1" dirty="0"/>
              <a:t>en </a:t>
            </a:r>
            <a:r>
              <a:rPr lang="es-ES" sz="1200" b="1" dirty="0" smtClean="0"/>
              <a:t>herramientas</a:t>
            </a:r>
            <a:r>
              <a:rPr lang="es-ES" sz="1200" dirty="0" smtClean="0"/>
              <a:t> específicas de </a:t>
            </a:r>
            <a:r>
              <a:rPr lang="es-ES" sz="1200" dirty="0" err="1"/>
              <a:t>deprescripción</a:t>
            </a:r>
            <a:r>
              <a:rPr lang="es-ES" sz="1200" dirty="0"/>
              <a:t> </a:t>
            </a:r>
            <a:r>
              <a:rPr lang="es-ES" sz="1200" i="1" dirty="0"/>
              <a:t>(STOPP/START, AGS </a:t>
            </a:r>
            <a:r>
              <a:rPr lang="es-ES" sz="1200" i="1" dirty="0" err="1"/>
              <a:t>Beers</a:t>
            </a:r>
            <a:r>
              <a:rPr lang="es-ES" sz="1200" i="1" dirty="0"/>
              <a:t>, </a:t>
            </a:r>
            <a:r>
              <a:rPr lang="es-ES" sz="1200" i="1" dirty="0" err="1" smtClean="0"/>
              <a:t>Polypharmacy</a:t>
            </a:r>
            <a:r>
              <a:rPr lang="es-ES" sz="1200" i="1" dirty="0"/>
              <a:t>, </a:t>
            </a:r>
            <a:r>
              <a:rPr lang="es-ES" sz="1200" i="1" dirty="0" err="1"/>
              <a:t>MedStopper</a:t>
            </a:r>
            <a:r>
              <a:rPr lang="es-ES" sz="1200" i="1" dirty="0"/>
              <a:t>, etc</a:t>
            </a:r>
            <a:r>
              <a:rPr lang="es-ES" sz="1200" i="1" dirty="0" smtClean="0"/>
              <a:t>.).</a:t>
            </a:r>
          </a:p>
          <a:p>
            <a:endParaRPr lang="es-ES" sz="1200" dirty="0"/>
          </a:p>
          <a:p>
            <a:r>
              <a:rPr lang="es-ES" sz="1200" dirty="0" smtClean="0"/>
              <a:t>- La </a:t>
            </a:r>
            <a:r>
              <a:rPr lang="es-ES" sz="1200" b="1" dirty="0"/>
              <a:t>toma de </a:t>
            </a:r>
            <a:r>
              <a:rPr lang="es-ES" sz="1200" b="1" dirty="0" smtClean="0"/>
              <a:t>decisiones compartidas </a:t>
            </a:r>
            <a:r>
              <a:rPr lang="es-ES" sz="1200" dirty="0"/>
              <a:t>consta de 4 escalones: 1) Presentar las opciones para </a:t>
            </a:r>
            <a:r>
              <a:rPr lang="es-ES" sz="1200" dirty="0" err="1"/>
              <a:t>deprescribir</a:t>
            </a:r>
            <a:r>
              <a:rPr lang="es-ES" sz="1200" dirty="0"/>
              <a:t>; </a:t>
            </a:r>
          </a:p>
          <a:p>
            <a:r>
              <a:rPr lang="es-ES" sz="1200" dirty="0" smtClean="0"/>
              <a:t>  2</a:t>
            </a:r>
            <a:r>
              <a:rPr lang="es-ES" sz="1200" dirty="0"/>
              <a:t>) Discutir beneficios y riesgos de cada opción; 3) Analizar las preferencias del paciente; y, 4) Tomar una </a:t>
            </a:r>
            <a:endParaRPr lang="es-ES" sz="1200" dirty="0" smtClean="0"/>
          </a:p>
          <a:p>
            <a:r>
              <a:rPr lang="es-ES" sz="1200" dirty="0"/>
              <a:t> </a:t>
            </a:r>
            <a:r>
              <a:rPr lang="es-ES" sz="1200" dirty="0" smtClean="0"/>
              <a:t> decisión con el paciente.</a:t>
            </a:r>
          </a:p>
          <a:p>
            <a:endParaRPr lang="es-ES" sz="1200" dirty="0"/>
          </a:p>
          <a:p>
            <a:pPr marL="171450" indent="-171450">
              <a:buFontTx/>
              <a:buChar char="-"/>
            </a:pPr>
            <a:r>
              <a:rPr lang="es-ES" sz="1200" dirty="0" smtClean="0"/>
              <a:t>En </a:t>
            </a:r>
            <a:r>
              <a:rPr lang="es-ES" sz="1200" dirty="0"/>
              <a:t>la toma de </a:t>
            </a:r>
            <a:r>
              <a:rPr lang="es-ES" sz="1200" dirty="0" smtClean="0"/>
              <a:t>decisiones compartidas </a:t>
            </a:r>
            <a:r>
              <a:rPr lang="es-ES" sz="1200" dirty="0"/>
              <a:t>es muy importante establecer una relación de </a:t>
            </a:r>
            <a:r>
              <a:rPr lang="es-ES" sz="1200" b="1" dirty="0" smtClean="0"/>
              <a:t>confianza médico-paciente y </a:t>
            </a:r>
            <a:r>
              <a:rPr lang="es-ES" sz="1200" b="1" dirty="0"/>
              <a:t>utilizar un </a:t>
            </a:r>
            <a:r>
              <a:rPr lang="es-ES" sz="1200" b="1" dirty="0" smtClean="0"/>
              <a:t>lenguaje </a:t>
            </a:r>
            <a:r>
              <a:rPr lang="es-ES" sz="1200" b="1" dirty="0"/>
              <a:t>apropiado</a:t>
            </a:r>
            <a:r>
              <a:rPr lang="es-ES" sz="1200" dirty="0"/>
              <a:t>; sin olvidar que ha de ser un proceso bidireccional, involucrando al paciente y </a:t>
            </a:r>
            <a:r>
              <a:rPr lang="es-ES" sz="1200" dirty="0" smtClean="0"/>
              <a:t>asegurándose </a:t>
            </a:r>
            <a:r>
              <a:rPr lang="es-ES" sz="1200" dirty="0"/>
              <a:t>de que comprende la información que se le suministra</a:t>
            </a:r>
            <a:r>
              <a:rPr lang="es-ES" sz="1200" dirty="0" smtClean="0"/>
              <a:t>.</a:t>
            </a:r>
          </a:p>
          <a:p>
            <a:endParaRPr lang="es-ES" sz="1200" dirty="0"/>
          </a:p>
          <a:p>
            <a:pPr marL="171450" indent="-171450">
              <a:buFontTx/>
              <a:buChar char="-"/>
            </a:pPr>
            <a:r>
              <a:rPr lang="es-ES" sz="1200" dirty="0" smtClean="0"/>
              <a:t>Es </a:t>
            </a:r>
            <a:r>
              <a:rPr lang="es-ES" sz="1200" dirty="0"/>
              <a:t>muy importante priorizar que fármaco se va a </a:t>
            </a:r>
            <a:r>
              <a:rPr lang="es-ES" sz="1200" dirty="0" err="1"/>
              <a:t>deprescribir</a:t>
            </a:r>
            <a:r>
              <a:rPr lang="es-ES" sz="1200" dirty="0"/>
              <a:t> en primer lugar y realizar la </a:t>
            </a:r>
            <a:r>
              <a:rPr lang="es-ES" sz="1200" b="1" dirty="0" err="1"/>
              <a:t>deprescripción</a:t>
            </a:r>
            <a:r>
              <a:rPr lang="es-ES" sz="1200" b="1" dirty="0"/>
              <a:t> </a:t>
            </a:r>
            <a:r>
              <a:rPr lang="es-ES" sz="1200" b="1" dirty="0" smtClean="0"/>
              <a:t>de medicamento a medicamento</a:t>
            </a:r>
            <a:r>
              <a:rPr lang="es-ES" sz="1200" dirty="0" smtClean="0"/>
              <a:t>.</a:t>
            </a:r>
          </a:p>
          <a:p>
            <a:endParaRPr lang="es-ES" sz="1200" dirty="0"/>
          </a:p>
          <a:p>
            <a:pPr marL="171450" indent="-171450">
              <a:buFontTx/>
              <a:buChar char="-"/>
            </a:pPr>
            <a:r>
              <a:rPr lang="es-ES" sz="1200" dirty="0" smtClean="0"/>
              <a:t>El </a:t>
            </a:r>
            <a:r>
              <a:rPr lang="es-ES" sz="1200" b="1" dirty="0"/>
              <a:t>seguimiento</a:t>
            </a:r>
            <a:r>
              <a:rPr lang="es-ES" sz="1200" dirty="0"/>
              <a:t> es fundamental para establecer si se puede interrumpir el fármaco de forma completa o </a:t>
            </a:r>
            <a:endParaRPr lang="es-ES" sz="1200" dirty="0" smtClean="0"/>
          </a:p>
          <a:p>
            <a:r>
              <a:rPr lang="es-ES" sz="1200" dirty="0"/>
              <a:t> </a:t>
            </a:r>
            <a:r>
              <a:rPr lang="es-ES" sz="1200" dirty="0" smtClean="0"/>
              <a:t>   reducir </a:t>
            </a:r>
            <a:r>
              <a:rPr lang="es-ES" sz="1200" dirty="0"/>
              <a:t>la dosis; o, si hay que reinstaurar el fármaco retirado.</a:t>
            </a:r>
          </a:p>
          <a:p>
            <a:endParaRPr 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4071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16632"/>
            <a:ext cx="6156176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600" b="1" dirty="0" smtClean="0">
                <a:solidFill>
                  <a:srgbClr val="EF3340"/>
                </a:solidFill>
              </a:rPr>
              <a:t>Bibliografía recomendada: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331640" y="1196752"/>
            <a:ext cx="7488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smtClean="0"/>
              <a:t>SAS</a:t>
            </a:r>
            <a:r>
              <a:rPr lang="es-ES" sz="1400" dirty="0"/>
              <a:t>. </a:t>
            </a:r>
            <a:r>
              <a:rPr lang="es-ES" sz="1400" u="sng" dirty="0">
                <a:hlinkClick r:id="rId2"/>
              </a:rPr>
              <a:t>Circuito asistencial para la revisión de la medicación del paciente </a:t>
            </a:r>
            <a:r>
              <a:rPr lang="es-ES" sz="1400" u="sng" dirty="0" err="1">
                <a:hlinkClick r:id="rId2"/>
              </a:rPr>
              <a:t>polimedicado</a:t>
            </a:r>
            <a:r>
              <a:rPr lang="es-ES" sz="1400" u="sng" dirty="0">
                <a:hlinkClick r:id="rId2"/>
              </a:rPr>
              <a:t>. 2021</a:t>
            </a:r>
            <a:r>
              <a:rPr lang="es-ES" sz="1400" dirty="0"/>
              <a:t>; (Marzo</a:t>
            </a:r>
            <a:r>
              <a:rPr lang="es-ES" sz="1400" dirty="0" smtClean="0"/>
              <a:t>).</a:t>
            </a:r>
          </a:p>
          <a:p>
            <a:endParaRPr lang="es-E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err="1" smtClean="0"/>
              <a:t>Deprescripción</a:t>
            </a:r>
            <a:r>
              <a:rPr lang="es-ES" sz="1400" dirty="0" smtClean="0"/>
              <a:t> </a:t>
            </a:r>
            <a:r>
              <a:rPr lang="es-ES" sz="1400" dirty="0"/>
              <a:t>en ancianos: un proceso laborioso.</a:t>
            </a:r>
            <a:r>
              <a:rPr lang="es-ES" sz="1400" i="1" dirty="0"/>
              <a:t> </a:t>
            </a:r>
            <a:r>
              <a:rPr lang="en-US" sz="1400" u="sng" dirty="0" err="1">
                <a:hlinkClick r:id="rId3"/>
              </a:rPr>
              <a:t>Ojo</a:t>
            </a:r>
            <a:r>
              <a:rPr lang="en-US" sz="1400" u="sng" dirty="0">
                <a:hlinkClick r:id="rId3"/>
              </a:rPr>
              <a:t> de Markov. 2016; (51</a:t>
            </a:r>
            <a:r>
              <a:rPr lang="en-US" sz="1400" u="sng" dirty="0" smtClean="0">
                <a:hlinkClick r:id="rId3"/>
              </a:rPr>
              <a:t>)</a:t>
            </a:r>
            <a:r>
              <a:rPr lang="en-US" sz="1400" dirty="0" smtClean="0"/>
              <a:t>.</a:t>
            </a:r>
          </a:p>
          <a:p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Jansen </a:t>
            </a:r>
            <a:r>
              <a:rPr lang="en-US" sz="1400" dirty="0"/>
              <a:t>J et al. Too much medicine in older people? </a:t>
            </a:r>
            <a:r>
              <a:rPr lang="en-US" sz="1400" dirty="0" err="1"/>
              <a:t>Deprescribing</a:t>
            </a:r>
            <a:r>
              <a:rPr lang="en-US" sz="1400" dirty="0"/>
              <a:t> through shared decision making</a:t>
            </a:r>
            <a:r>
              <a:rPr lang="en-US" sz="1400" dirty="0" smtClean="0"/>
              <a:t>. </a:t>
            </a:r>
            <a:r>
              <a:rPr lang="en-US" sz="1400" u="sng" dirty="0" smtClean="0">
                <a:hlinkClick r:id="rId4"/>
              </a:rPr>
              <a:t>BMJ</a:t>
            </a:r>
            <a:r>
              <a:rPr lang="en-US" sz="1400" u="sng" dirty="0">
                <a:hlinkClick r:id="rId4"/>
              </a:rPr>
              <a:t>. 2016; 353: i2893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/>
              <a:t>Elwyn</a:t>
            </a:r>
            <a:r>
              <a:rPr lang="en-US" sz="1400" dirty="0" smtClean="0"/>
              <a:t> </a:t>
            </a:r>
            <a:r>
              <a:rPr lang="en-US" sz="1400" dirty="0"/>
              <a:t>G et al. Shared decision making: A model for clinical practice. </a:t>
            </a:r>
            <a:r>
              <a:rPr lang="en-US" sz="1400" u="sng" dirty="0">
                <a:hlinkClick r:id="rId5"/>
              </a:rPr>
              <a:t>J Gen Intern Med. 2012; 27: 1361-7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Scott </a:t>
            </a:r>
            <a:r>
              <a:rPr lang="en-US" sz="1400" dirty="0"/>
              <a:t>IA et al. Reducing </a:t>
            </a:r>
            <a:r>
              <a:rPr lang="en-US" sz="1400" dirty="0" err="1"/>
              <a:t>inappropiate</a:t>
            </a:r>
            <a:r>
              <a:rPr lang="en-US" sz="1400" dirty="0"/>
              <a:t> polypharmacy. The process of </a:t>
            </a:r>
            <a:r>
              <a:rPr lang="en-US" sz="1400" dirty="0" err="1"/>
              <a:t>deprescribing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es-ES" sz="1400" u="sng" dirty="0">
                <a:hlinkClick r:id="rId6"/>
              </a:rPr>
              <a:t>JAMA </a:t>
            </a:r>
            <a:r>
              <a:rPr lang="es-ES" sz="1400" u="sng" dirty="0" err="1">
                <a:hlinkClick r:id="rId6"/>
              </a:rPr>
              <a:t>Intern</a:t>
            </a:r>
            <a:r>
              <a:rPr lang="es-ES" sz="1400" u="sng" dirty="0">
                <a:hlinkClick r:id="rId6"/>
              </a:rPr>
              <a:t> </a:t>
            </a:r>
            <a:r>
              <a:rPr lang="es-ES" sz="1400" u="sng" dirty="0" err="1">
                <a:hlinkClick r:id="rId6"/>
              </a:rPr>
              <a:t>Med</a:t>
            </a:r>
            <a:r>
              <a:rPr lang="es-ES" sz="1400" u="sng" dirty="0">
                <a:hlinkClick r:id="rId6"/>
              </a:rPr>
              <a:t>. 2015; </a:t>
            </a:r>
            <a:r>
              <a:rPr lang="es-ES" sz="1400" u="sng" dirty="0" smtClean="0">
                <a:hlinkClick r:id="rId6"/>
              </a:rPr>
              <a:t>175</a:t>
            </a:r>
            <a:r>
              <a:rPr lang="es-ES" sz="1400" u="sng" dirty="0">
                <a:hlinkClick r:id="rId6"/>
              </a:rPr>
              <a:t>: 827-34</a:t>
            </a:r>
            <a:r>
              <a:rPr lang="es-ES" sz="1400" dirty="0" smtClean="0"/>
              <a:t>.</a:t>
            </a:r>
          </a:p>
          <a:p>
            <a:endParaRPr lang="es-E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NICE</a:t>
            </a:r>
            <a:r>
              <a:rPr lang="en-US" sz="1400" dirty="0"/>
              <a:t>. Shared </a:t>
            </a:r>
            <a:r>
              <a:rPr lang="en-US" sz="1400" dirty="0" err="1"/>
              <a:t>decisión</a:t>
            </a:r>
            <a:r>
              <a:rPr lang="en-US" sz="1400" dirty="0"/>
              <a:t> making. </a:t>
            </a:r>
            <a:r>
              <a:rPr lang="en-US" sz="1400" u="sng" dirty="0">
                <a:hlinkClick r:id="rId7"/>
              </a:rPr>
              <a:t>NICE NG197</a:t>
            </a:r>
            <a:r>
              <a:rPr lang="en-US" sz="1400" dirty="0"/>
              <a:t>. </a:t>
            </a:r>
            <a:r>
              <a:rPr lang="es-ES" sz="1400" dirty="0"/>
              <a:t>2021</a:t>
            </a:r>
            <a:r>
              <a:rPr lang="es-ES" sz="1400" dirty="0" smtClean="0"/>
              <a:t>.</a:t>
            </a:r>
          </a:p>
          <a:p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smtClean="0"/>
              <a:t>Montero </a:t>
            </a:r>
            <a:r>
              <a:rPr lang="es-ES" sz="1400" dirty="0"/>
              <a:t>Carrera J. </a:t>
            </a:r>
            <a:r>
              <a:rPr lang="es-ES" sz="1400" dirty="0" err="1"/>
              <a:t>Deprescripción</a:t>
            </a:r>
            <a:r>
              <a:rPr lang="es-ES" sz="1400" dirty="0"/>
              <a:t>. Más allá del uso racional del medicamento</a:t>
            </a:r>
            <a:r>
              <a:rPr lang="es-ES" sz="1400" dirty="0" smtClean="0"/>
              <a:t>. </a:t>
            </a:r>
            <a:r>
              <a:rPr lang="es-ES" sz="1400" u="sng" dirty="0" err="1" smtClean="0">
                <a:hlinkClick r:id="rId8"/>
              </a:rPr>
              <a:t>Med</a:t>
            </a:r>
            <a:r>
              <a:rPr lang="es-ES" sz="1400" u="sng" dirty="0" smtClean="0">
                <a:hlinkClick r:id="rId8"/>
              </a:rPr>
              <a:t> </a:t>
            </a:r>
            <a:r>
              <a:rPr lang="es-ES" sz="1400" u="sng" dirty="0" err="1">
                <a:hlinkClick r:id="rId8"/>
              </a:rPr>
              <a:t>Farm</a:t>
            </a:r>
            <a:r>
              <a:rPr lang="es-ES" sz="1400" u="sng" dirty="0">
                <a:hlinkClick r:id="rId8"/>
              </a:rPr>
              <a:t> </a:t>
            </a:r>
            <a:r>
              <a:rPr lang="es-ES" sz="1400" u="sng" dirty="0" err="1">
                <a:hlinkClick r:id="rId8"/>
              </a:rPr>
              <a:t>Andal</a:t>
            </a:r>
            <a:r>
              <a:rPr lang="es-ES" sz="1400" u="sng" dirty="0">
                <a:hlinkClick r:id="rId8"/>
              </a:rPr>
              <a:t>. 2020; 21(1): 47-66</a:t>
            </a:r>
            <a:r>
              <a:rPr lang="es-ES" sz="1400" dirty="0" smtClean="0"/>
              <a:t>.</a:t>
            </a:r>
          </a:p>
          <a:p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smtClean="0"/>
              <a:t>Revisión </a:t>
            </a:r>
            <a:r>
              <a:rPr lang="es-ES" sz="1400" dirty="0"/>
              <a:t>de prescripciones para evitar problemas de seguridad. </a:t>
            </a:r>
            <a:r>
              <a:rPr lang="es-ES" sz="1400" u="sng" dirty="0">
                <a:hlinkClick r:id="rId9"/>
              </a:rPr>
              <a:t>Bol Ter </a:t>
            </a:r>
            <a:r>
              <a:rPr lang="es-ES" sz="1400" u="sng" dirty="0" err="1">
                <a:hlinkClick r:id="rId9"/>
              </a:rPr>
              <a:t>Andal</a:t>
            </a:r>
            <a:r>
              <a:rPr lang="es-ES" sz="1400" u="sng" dirty="0">
                <a:hlinkClick r:id="rId9"/>
              </a:rPr>
              <a:t>. 2017; 32(1): 1-5</a:t>
            </a:r>
            <a:r>
              <a:rPr lang="es-ES" sz="1400" dirty="0"/>
              <a:t>.</a:t>
            </a:r>
            <a:endParaRPr lang="es-ES" sz="1400" dirty="0" smtClean="0"/>
          </a:p>
          <a:p>
            <a:pPr marL="171450" indent="-171450">
              <a:buFontTx/>
              <a:buChar char="-"/>
            </a:pP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000" b="1" dirty="0" smtClean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 smtClean="0"/>
              <a:t> </a:t>
            </a:r>
          </a:p>
          <a:p>
            <a:pPr eaLnBrk="1" hangingPunct="1"/>
            <a:endParaRPr lang="es-ES" altLang="es-ES" i="1" dirty="0" smtClean="0"/>
          </a:p>
          <a:p>
            <a:pPr eaLnBrk="1" hangingPunct="1">
              <a:buFontTx/>
              <a:buNone/>
            </a:pPr>
            <a:r>
              <a:rPr lang="es-ES" altLang="es-ES" i="1" dirty="0" smtClean="0"/>
              <a:t>		Bol Ter </a:t>
            </a:r>
            <a:r>
              <a:rPr lang="es-ES" altLang="es-ES" i="1" dirty="0" err="1" smtClean="0"/>
              <a:t>Andal</a:t>
            </a:r>
            <a:r>
              <a:rPr lang="es-ES" altLang="es-ES" i="1" dirty="0" smtClean="0"/>
              <a:t>. 2021; 36(1)</a:t>
            </a:r>
          </a:p>
          <a:p>
            <a:pPr eaLnBrk="1" hangingPunct="1">
              <a:buFontTx/>
              <a:buNone/>
            </a:pPr>
            <a:r>
              <a:rPr lang="es-ES" altLang="es-ES" dirty="0" smtClean="0"/>
              <a:t>		</a:t>
            </a:r>
            <a:r>
              <a:rPr lang="es-ES" altLang="es-ES" dirty="0" smtClean="0">
                <a:hlinkClick r:id="rId2"/>
              </a:rPr>
              <a:t>http://www.cadime.es/</a:t>
            </a:r>
            <a:r>
              <a:rPr lang="es-ES" altLang="es-ES" dirty="0" smtClean="0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3129080"/>
            <a:ext cx="2967733" cy="336887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16632"/>
            <a:ext cx="7499176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 smtClean="0">
                <a:solidFill>
                  <a:srgbClr val="EF3340"/>
                </a:solidFill>
              </a:rPr>
              <a:t>Definiciones: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88168" y="980728"/>
            <a:ext cx="77043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EF3340"/>
                </a:solidFill>
              </a:rPr>
              <a:t>Polimedicación</a:t>
            </a:r>
            <a:r>
              <a:rPr lang="es-ES" sz="2000" b="1" dirty="0" smtClean="0">
                <a:solidFill>
                  <a:srgbClr val="EF3340"/>
                </a:solidFill>
              </a:rPr>
              <a:t>: </a:t>
            </a:r>
            <a:r>
              <a:rPr lang="es-ES" dirty="0" smtClean="0"/>
              <a:t>uso diario de más de </a:t>
            </a:r>
            <a:r>
              <a:rPr lang="es-ES" smtClean="0"/>
              <a:t>5 fármacos, </a:t>
            </a:r>
            <a:r>
              <a:rPr lang="es-ES" dirty="0" smtClean="0"/>
              <a:t>o uso inadecuado de fármacos en </a:t>
            </a:r>
            <a:r>
              <a:rPr lang="es-ES" smtClean="0"/>
              <a:t>un paciente, </a:t>
            </a:r>
            <a:r>
              <a:rPr lang="es-ES" dirty="0" smtClean="0"/>
              <a:t>que puede tener múltiples consecuencias:</a:t>
            </a:r>
            <a:r>
              <a:rPr lang="es-ES" sz="2000" dirty="0" smtClean="0"/>
              <a:t> </a:t>
            </a:r>
            <a:endParaRPr lang="es-ES" sz="2000" b="1" dirty="0" smtClean="0">
              <a:solidFill>
                <a:srgbClr val="EF334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Disminución de adherencia al tratamiento.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Aparición de efectos adversos e interacciones.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Incremento de hospitalizaciones y morbimortalidad.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Empeoramiento de la calidad de vida.</a:t>
            </a:r>
          </a:p>
          <a:p>
            <a:endParaRPr lang="es-ES" dirty="0"/>
          </a:p>
          <a:p>
            <a:r>
              <a:rPr lang="es-ES" sz="2000" b="1" dirty="0" err="1" smtClean="0">
                <a:solidFill>
                  <a:srgbClr val="EF3340"/>
                </a:solidFill>
              </a:rPr>
              <a:t>Deprescripción</a:t>
            </a:r>
            <a:r>
              <a:rPr lang="es-ES" sz="2000" b="1" dirty="0" smtClean="0">
                <a:solidFill>
                  <a:srgbClr val="EF3340"/>
                </a:solidFill>
              </a:rPr>
              <a:t>: </a:t>
            </a:r>
            <a:r>
              <a:rPr lang="es-ES" dirty="0" smtClean="0"/>
              <a:t>retirada supervisada por un médico de fármacos inapropiados, siendo especialmente aconsejable cuando: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El paciente es anciano, frágil, con expectativa de vida corta o cuando los fármacos no aportan nada a la esperanza o calidad de vida.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La relación beneficio/riesgo es negativo o no existe beneficio.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El fármaco se considera inapropiado (duplicidades, interacciones, etc.).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El fármaco no tiene base de evidencia científica.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No exista o deje de existir la indicación para la que fue prescrito o se produzcan cambios clínicos relevantes.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El periodo de tiempo de administración es demasiado corto o demasiado largo.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Se manifiesten situaciones vitales que modifican la percepción y actitud del paciente ante los medicamentos.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El paciente lo solicite (consensuado)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98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259632" y="97402"/>
            <a:ext cx="80645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3" tIns="45683" rIns="91363" bIns="45683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600" b="1" dirty="0" smtClean="0">
                <a:solidFill>
                  <a:srgbClr val="EF3340"/>
                </a:solidFill>
              </a:rPr>
              <a:t>Etapas de la </a:t>
            </a:r>
            <a:r>
              <a:rPr lang="es-ES" altLang="es-ES" sz="3600" b="1" dirty="0" err="1" smtClean="0">
                <a:solidFill>
                  <a:srgbClr val="EF3340"/>
                </a:solidFill>
              </a:rPr>
              <a:t>deprescripción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>:</a:t>
            </a:r>
            <a:r>
              <a:rPr lang="es-ES" altLang="es-ES" sz="4400" dirty="0" smtClean="0"/>
              <a:t> </a:t>
            </a:r>
            <a:endParaRPr lang="es-ES" altLang="es-ES" sz="3200" dirty="0"/>
          </a:p>
          <a:p>
            <a:pPr eaLnBrk="1" hangingPunct="1">
              <a:spcBef>
                <a:spcPct val="20000"/>
              </a:spcBef>
            </a:pPr>
            <a:endParaRPr lang="es-ES" altLang="es-ES"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426" y="1628800"/>
            <a:ext cx="77050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 smtClean="0"/>
              <a:t>                                            Identificar las indicaciones      </a:t>
            </a:r>
          </a:p>
          <a:p>
            <a:r>
              <a:rPr lang="es-ES" b="1" dirty="0" smtClean="0">
                <a:solidFill>
                  <a:srgbClr val="EF3340"/>
                </a:solidFill>
              </a:rPr>
              <a:t>1. Revisión de la                </a:t>
            </a:r>
            <a:r>
              <a:rPr lang="es-ES" dirty="0" smtClean="0"/>
              <a:t>Valorar la efectividad</a:t>
            </a:r>
          </a:p>
          <a:p>
            <a:r>
              <a:rPr lang="es-ES" dirty="0"/>
              <a:t> </a:t>
            </a:r>
            <a:r>
              <a:rPr lang="es-ES" dirty="0" smtClean="0"/>
              <a:t>   </a:t>
            </a:r>
            <a:r>
              <a:rPr lang="es-ES" b="1" dirty="0" smtClean="0">
                <a:solidFill>
                  <a:srgbClr val="EF3340"/>
                </a:solidFill>
              </a:rPr>
              <a:t>medicación                     </a:t>
            </a:r>
            <a:r>
              <a:rPr lang="es-ES" dirty="0" smtClean="0"/>
              <a:t>Evaluar la adecuación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    Valorar la seguridad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                                             Presentar opciones para </a:t>
            </a:r>
            <a:r>
              <a:rPr lang="es-ES" dirty="0" err="1" smtClean="0"/>
              <a:t>deprescribir</a:t>
            </a:r>
            <a:endParaRPr lang="es-ES" dirty="0" smtClean="0"/>
          </a:p>
          <a:p>
            <a:r>
              <a:rPr lang="es-ES" b="1" dirty="0" smtClean="0">
                <a:solidFill>
                  <a:srgbClr val="EF3340"/>
                </a:solidFill>
              </a:rPr>
              <a:t>2. Toma de decisiones       </a:t>
            </a:r>
            <a:r>
              <a:rPr lang="es-ES" dirty="0" smtClean="0"/>
              <a:t>Discutir beneficios y riesgos de cada opción</a:t>
            </a:r>
          </a:p>
          <a:p>
            <a:r>
              <a:rPr lang="es-ES" dirty="0" smtClean="0">
                <a:solidFill>
                  <a:srgbClr val="EF3340"/>
                </a:solidFill>
              </a:rPr>
              <a:t>    </a:t>
            </a:r>
            <a:r>
              <a:rPr lang="es-ES" b="1" dirty="0" smtClean="0">
                <a:solidFill>
                  <a:srgbClr val="EF3340"/>
                </a:solidFill>
              </a:rPr>
              <a:t>compartidas</a:t>
            </a:r>
            <a:r>
              <a:rPr lang="es-ES" dirty="0" smtClean="0">
                <a:solidFill>
                  <a:srgbClr val="EF3340"/>
                </a:solidFill>
              </a:rPr>
              <a:t>                    </a:t>
            </a:r>
            <a:r>
              <a:rPr lang="es-ES" dirty="0" smtClean="0"/>
              <a:t>Analizar las preferencias del paciente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     Tomar una decisión</a:t>
            </a:r>
          </a:p>
          <a:p>
            <a:endParaRPr lang="es-ES" dirty="0" smtClean="0"/>
          </a:p>
          <a:p>
            <a:pPr marL="342900" indent="-342900">
              <a:buAutoNum type="arabicPeriod"/>
            </a:pPr>
            <a:endParaRPr lang="es-ES" dirty="0" smtClean="0"/>
          </a:p>
          <a:p>
            <a:r>
              <a:rPr lang="es-ES" b="1" dirty="0" smtClean="0">
                <a:solidFill>
                  <a:srgbClr val="EF3340"/>
                </a:solidFill>
              </a:rPr>
              <a:t>3. Seguimiento de las modificaciones        </a:t>
            </a:r>
            <a:endParaRPr lang="es-ES" b="1" dirty="0">
              <a:solidFill>
                <a:srgbClr val="EF3340"/>
              </a:solidFill>
            </a:endParaRPr>
          </a:p>
        </p:txBody>
      </p:sp>
      <p:sp>
        <p:nvSpPr>
          <p:cNvPr id="4" name="Abrir llave 3"/>
          <p:cNvSpPr/>
          <p:nvPr/>
        </p:nvSpPr>
        <p:spPr>
          <a:xfrm>
            <a:off x="3815916" y="1844824"/>
            <a:ext cx="216024" cy="1224136"/>
          </a:xfrm>
          <a:prstGeom prst="leftBrace">
            <a:avLst>
              <a:gd name="adj1" fmla="val 8333"/>
              <a:gd name="adj2" fmla="val 43939"/>
            </a:avLst>
          </a:prstGeom>
          <a:noFill/>
          <a:ln w="38100">
            <a:solidFill>
              <a:srgbClr val="EF334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brir llave 6"/>
          <p:cNvSpPr/>
          <p:nvPr/>
        </p:nvSpPr>
        <p:spPr>
          <a:xfrm>
            <a:off x="3815916" y="3501008"/>
            <a:ext cx="216024" cy="1224136"/>
          </a:xfrm>
          <a:prstGeom prst="leftBrace">
            <a:avLst>
              <a:gd name="adj1" fmla="val 8333"/>
              <a:gd name="adj2" fmla="val 43939"/>
            </a:avLst>
          </a:prstGeom>
          <a:ln w="38100">
            <a:solidFill>
              <a:srgbClr val="EF334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941168"/>
            <a:ext cx="2578886" cy="162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7194" y="116632"/>
            <a:ext cx="2096654" cy="756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600" b="1" dirty="0" smtClean="0">
                <a:solidFill>
                  <a:srgbClr val="EF3340"/>
                </a:solidFill>
              </a:rPr>
              <a:t>1. Revisión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" r="2789" b="10407"/>
          <a:stretch/>
        </p:blipFill>
        <p:spPr>
          <a:xfrm>
            <a:off x="3131840" y="220402"/>
            <a:ext cx="5775208" cy="6612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1115616" y="193349"/>
            <a:ext cx="7311281" cy="6926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_tradnl" altLang="es-ES" sz="3600" b="1" dirty="0" smtClean="0">
                <a:solidFill>
                  <a:srgbClr val="EF3340"/>
                </a:solidFill>
              </a:rPr>
              <a:t>1. Revisión: Aspectos concretos</a:t>
            </a:r>
            <a:endParaRPr lang="es-ES" altLang="es-ES" sz="3600" dirty="0" smtClean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385723"/>
              </p:ext>
            </p:extLst>
          </p:nvPr>
        </p:nvGraphicFramePr>
        <p:xfrm>
          <a:off x="1423730" y="949453"/>
          <a:ext cx="7094447" cy="5234200"/>
        </p:xfrm>
        <a:graphic>
          <a:graphicData uri="http://schemas.openxmlformats.org/drawingml/2006/table">
            <a:tbl>
              <a:tblPr firstRow="1" firstCol="1" bandRow="1"/>
              <a:tblGrid>
                <a:gridCol w="343663">
                  <a:extLst>
                    <a:ext uri="{9D8B030D-6E8A-4147-A177-3AD203B41FA5}">
                      <a16:colId xmlns:a16="http://schemas.microsoft.com/office/drawing/2014/main" val="2069457732"/>
                    </a:ext>
                  </a:extLst>
                </a:gridCol>
                <a:gridCol w="3361744">
                  <a:extLst>
                    <a:ext uri="{9D8B030D-6E8A-4147-A177-3AD203B41FA5}">
                      <a16:colId xmlns:a16="http://schemas.microsoft.com/office/drawing/2014/main" val="1481812522"/>
                    </a:ext>
                  </a:extLst>
                </a:gridCol>
                <a:gridCol w="3389040">
                  <a:extLst>
                    <a:ext uri="{9D8B030D-6E8A-4147-A177-3AD203B41FA5}">
                      <a16:colId xmlns:a16="http://schemas.microsoft.com/office/drawing/2014/main" val="1252407988"/>
                    </a:ext>
                  </a:extLst>
                </a:gridCol>
              </a:tblGrid>
              <a:tr h="27851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Listado de verificación en el proceso </a:t>
                      </a:r>
                      <a:r>
                        <a:rPr lang="es-ES" sz="12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revisión de la medicación y </a:t>
                      </a:r>
                      <a:r>
                        <a:rPr lang="es-ES" sz="1200" b="1" dirty="0" err="1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deprescripción</a:t>
                      </a:r>
                      <a:r>
                        <a:rPr lang="es-ES" sz="12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pacientes </a:t>
                      </a:r>
                      <a:r>
                        <a:rPr lang="es-ES" sz="1200" b="1" dirty="0" err="1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polimedicados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287167"/>
                  </a:ext>
                </a:extLst>
              </a:tr>
              <a:tr h="29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Médico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i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Paciente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48808"/>
                  </a:ext>
                </a:extLst>
              </a:tr>
              <a:tr h="30403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REVISIÓN DE</a:t>
                      </a:r>
                      <a:r>
                        <a:rPr lang="es-ES" sz="1200" b="1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LA MEDICACIÓN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942050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Historia clínica del paciente: indicación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64900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Analíticas y procesos diagnósticos recientes: indicación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60046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Medicamentos esenciales para cada indicación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Asegurar que comprende su importancia.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37667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Elección más eficaz para cada indicación 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0022"/>
                  </a:ext>
                </a:extLst>
              </a:tr>
              <a:tr h="15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Alergias: comprobar la pertinencia de la alternativa prescrita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Preguntar por alergias a medicamentos o excipientes.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4760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Adherencia (en caso de ineficacia)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Preguntar.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20373"/>
                  </a:ext>
                </a:extLst>
              </a:tr>
              <a:tr h="320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Ajustar: dosis, pauta y duración 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 caso de ineficacia)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10732"/>
                  </a:ext>
                </a:extLst>
              </a:tr>
              <a:tr h="32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Sustituir por otra alternativa adecuada al paciente 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(en caso de ineficacia)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07730"/>
                  </a:ext>
                </a:extLst>
              </a:tr>
              <a:tr h="481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Posibles medicamentos innecesarios y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de escaso valor terapéutico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Preguntar: remedios caseros, plantas medicinales, </a:t>
                      </a:r>
                      <a:r>
                        <a:rPr lang="es-E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automedicación</a:t>
                      </a: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alimentos.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Plantear cambios en el estilo de vida.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247419"/>
                  </a:ext>
                </a:extLst>
              </a:tr>
              <a:tr h="32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Medicamentos innecesarios que pueden ayudar al objetivo 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terapéutico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Valorar cuáles le importan.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553680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Medicamentos preventivos según esperanza de vida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35060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Insuficiencia renal o hepática: ¿ajuste de dosis?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A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676288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Edad: ¿ajuste de dosis?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A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30968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 farmacéutica prescrita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Preguntar si presenta inconvenientes.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A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207391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Medicamentos duplicados (mismo principio activo)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66307"/>
                  </a:ext>
                </a:extLst>
              </a:tr>
              <a:tr h="169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Medicamentos duplicados (mismo grupo/clase terapéutica)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447071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Contraindicaciones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157222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Reacciones adversas (RAM)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Preguntar por síntomas concretos.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04428"/>
                  </a:ext>
                </a:extLst>
              </a:tr>
              <a:tr h="159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Cascada farmacológica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Preguntar la finalidad de cada fármaco.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448132"/>
                  </a:ext>
                </a:extLst>
              </a:tr>
              <a:tr h="320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Interacciones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Preguntar sobre otros medicamentos o suplementos </a:t>
                      </a:r>
                      <a:r>
                        <a:rPr lang="es-E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 </a:t>
                      </a:r>
                      <a:r>
                        <a:rPr lang="es-ES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prescritos.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66" marR="65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64253"/>
                  </a:ext>
                </a:extLst>
              </a:tr>
            </a:tbl>
          </a:graphicData>
        </a:graphic>
      </p:graphicFrame>
      <p:sp>
        <p:nvSpPr>
          <p:cNvPr id="4" name="Rectángulo 3"/>
          <p:cNvSpPr>
            <a:spLocks/>
          </p:cNvSpPr>
          <p:nvPr/>
        </p:nvSpPr>
        <p:spPr>
          <a:xfrm>
            <a:off x="2804647" y="6258731"/>
            <a:ext cx="787400" cy="26987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Necesidad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/>
          <p:cNvSpPr>
            <a:spLocks/>
          </p:cNvSpPr>
          <p:nvPr/>
        </p:nvSpPr>
        <p:spPr>
          <a:xfrm>
            <a:off x="4183554" y="6258732"/>
            <a:ext cx="787400" cy="269875"/>
          </a:xfrm>
          <a:prstGeom prst="rect">
            <a:avLst/>
          </a:prstGeom>
          <a:solidFill>
            <a:srgbClr val="E2E6F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Efectividad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>
            <a:spLocks/>
          </p:cNvSpPr>
          <p:nvPr/>
        </p:nvSpPr>
        <p:spPr>
          <a:xfrm>
            <a:off x="5578122" y="6247061"/>
            <a:ext cx="787400" cy="258206"/>
          </a:xfrm>
          <a:prstGeom prst="rect">
            <a:avLst/>
          </a:prstGeom>
          <a:solidFill>
            <a:srgbClr val="D2FABE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Adecuación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>
            <a:spLocks/>
          </p:cNvSpPr>
          <p:nvPr/>
        </p:nvSpPr>
        <p:spPr>
          <a:xfrm>
            <a:off x="6948264" y="6264567"/>
            <a:ext cx="787400" cy="269875"/>
          </a:xfrm>
          <a:prstGeom prst="rect">
            <a:avLst/>
          </a:prstGeom>
          <a:solidFill>
            <a:srgbClr val="F3D1F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Seguridad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16632"/>
            <a:ext cx="7499176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1. 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>Revisión: herramientas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331640" y="1412776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EF3340"/>
                </a:solidFill>
              </a:rPr>
              <a:t>Generales: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Criterios </a:t>
            </a:r>
            <a:r>
              <a:rPr lang="es-ES" i="1" dirty="0" smtClean="0"/>
              <a:t>STOPP/START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Criterios </a:t>
            </a:r>
            <a:r>
              <a:rPr lang="es-ES" i="1" dirty="0" smtClean="0"/>
              <a:t>AGS </a:t>
            </a:r>
            <a:r>
              <a:rPr lang="es-ES" i="1" dirty="0" err="1" smtClean="0"/>
              <a:t>Beers</a:t>
            </a:r>
            <a:endParaRPr lang="es-ES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Recomendaciones </a:t>
            </a:r>
            <a:r>
              <a:rPr lang="es-ES" i="1" dirty="0" err="1" smtClean="0"/>
              <a:t>Polypharmacy</a:t>
            </a:r>
            <a:endParaRPr lang="es-ES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i="1" dirty="0" err="1"/>
              <a:t>M</a:t>
            </a:r>
            <a:r>
              <a:rPr lang="es-ES" i="1" dirty="0" err="1" smtClean="0"/>
              <a:t>edStopper</a:t>
            </a:r>
            <a:endParaRPr lang="es-ES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Tríptico del Circuito Asistencial del SAS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sz="2000" b="1" dirty="0" smtClean="0">
                <a:solidFill>
                  <a:srgbClr val="EF3340"/>
                </a:solidFill>
              </a:rPr>
              <a:t>Específicas: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Criterios </a:t>
            </a:r>
            <a:r>
              <a:rPr lang="es-ES" i="1" dirty="0" err="1" smtClean="0"/>
              <a:t>STOPPFrail</a:t>
            </a:r>
            <a:r>
              <a:rPr lang="es-ES" i="1" dirty="0" smtClean="0"/>
              <a:t> </a:t>
            </a:r>
            <a:r>
              <a:rPr lang="es-ES" dirty="0" smtClean="0"/>
              <a:t>(</a:t>
            </a:r>
            <a:r>
              <a:rPr lang="es-ES" i="1" dirty="0" smtClean="0"/>
              <a:t>STOPP-Pal</a:t>
            </a:r>
            <a:r>
              <a:rPr lang="es-E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i="1" dirty="0" smtClean="0"/>
              <a:t>Deprescribing.org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i="1" dirty="0" smtClean="0"/>
              <a:t>NSW TAG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i="1" dirty="0" err="1" smtClean="0"/>
              <a:t>TaperMD</a:t>
            </a:r>
            <a:endParaRPr lang="es-ES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Guía de Revisión de la Medicación en AP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16632"/>
            <a:ext cx="7522989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1. Revisión: 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>herramientas</a:t>
            </a:r>
          </a:p>
        </p:txBody>
      </p:sp>
      <p:sp>
        <p:nvSpPr>
          <p:cNvPr id="6" name="Rectángulo 5"/>
          <p:cNvSpPr>
            <a:spLocks/>
          </p:cNvSpPr>
          <p:nvPr/>
        </p:nvSpPr>
        <p:spPr>
          <a:xfrm>
            <a:off x="4595813" y="19184938"/>
            <a:ext cx="787400" cy="26987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Necesidad</a:t>
            </a:r>
            <a:endParaRPr lang="es-ES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331640" y="5301208"/>
            <a:ext cx="7560840" cy="13659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1200" dirty="0" smtClean="0"/>
              <a:t>- 65 indicadores de prescripciones potencialmente inapropiadas basados en la evidencia clínica.</a:t>
            </a:r>
            <a:endParaRPr lang="es-ES_tradnl" sz="1200" dirty="0" smtClean="0"/>
          </a:p>
          <a:p>
            <a:pPr marL="0" indent="0">
              <a:buNone/>
              <a:defRPr/>
            </a:pPr>
            <a:r>
              <a:rPr lang="es-ES_tradnl" sz="1200" dirty="0" smtClean="0"/>
              <a:t>- Incluyen interacciones fármaco-fármaco y fármaco-enfermedad y duplicidad terapéutica.</a:t>
            </a:r>
          </a:p>
          <a:p>
            <a:pPr marL="0" indent="0">
              <a:buNone/>
              <a:defRPr/>
            </a:pPr>
            <a:r>
              <a:rPr lang="es-ES_tradnl" sz="1200" dirty="0" smtClean="0"/>
              <a:t>- Incluye medicamentos que incrementan el riesgo de deterioro cognitivo y caídas en ancianos</a:t>
            </a:r>
          </a:p>
          <a:p>
            <a:pPr marL="0" indent="0">
              <a:buNone/>
              <a:defRPr/>
            </a:pPr>
            <a:r>
              <a:rPr lang="es-ES_tradnl" sz="1200" dirty="0" smtClean="0"/>
              <a:t>- Cada criterio especifica el </a:t>
            </a:r>
            <a:r>
              <a:rPr lang="es-ES_tradnl" sz="1200" dirty="0" smtClean="0">
                <a:solidFill>
                  <a:srgbClr val="FF0000"/>
                </a:solidFill>
              </a:rPr>
              <a:t>contexto </a:t>
            </a:r>
            <a:r>
              <a:rPr lang="es-ES_tradnl" sz="1200" dirty="0" smtClean="0"/>
              <a:t>en el que el </a:t>
            </a:r>
            <a:r>
              <a:rPr lang="es-ES_tradnl" sz="1200" dirty="0" smtClean="0">
                <a:solidFill>
                  <a:srgbClr val="FF0000"/>
                </a:solidFill>
              </a:rPr>
              <a:t>fármaco </a:t>
            </a:r>
            <a:r>
              <a:rPr lang="es-ES_tradnl" sz="1200" dirty="0" smtClean="0"/>
              <a:t>se considera inapropiado, lo que facilita su rápida aplicación; pero</a:t>
            </a:r>
            <a:r>
              <a:rPr lang="es-ES_tradnl" sz="1200" dirty="0" smtClean="0">
                <a:solidFill>
                  <a:srgbClr val="FF0000"/>
                </a:solidFill>
              </a:rPr>
              <a:t> no indica el efecto potencial </a:t>
            </a:r>
            <a:r>
              <a:rPr lang="es-ES_tradnl" sz="1200" dirty="0" smtClean="0"/>
              <a:t>por el que se considera inadecuado, a diferencia de los criterios de </a:t>
            </a:r>
            <a:r>
              <a:rPr lang="es-ES_tradnl" sz="1200" i="1" dirty="0" err="1" smtClean="0"/>
              <a:t>Beers</a:t>
            </a:r>
            <a:r>
              <a:rPr lang="es-ES_tradnl" sz="1200" dirty="0" smtClean="0"/>
              <a:t>. </a:t>
            </a:r>
            <a:endParaRPr lang="es-ES" sz="1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r="1414"/>
          <a:stretch/>
        </p:blipFill>
        <p:spPr>
          <a:xfrm>
            <a:off x="1547664" y="980727"/>
            <a:ext cx="5956451" cy="43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/>
          <a:stretch/>
        </p:blipFill>
        <p:spPr>
          <a:xfrm>
            <a:off x="1067920" y="1397243"/>
            <a:ext cx="8076080" cy="262904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16632"/>
            <a:ext cx="7522989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1. Revisión: 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>herramientas</a:t>
            </a:r>
          </a:p>
        </p:txBody>
      </p:sp>
      <p:sp>
        <p:nvSpPr>
          <p:cNvPr id="6" name="Rectángulo 5"/>
          <p:cNvSpPr>
            <a:spLocks/>
          </p:cNvSpPr>
          <p:nvPr/>
        </p:nvSpPr>
        <p:spPr>
          <a:xfrm>
            <a:off x="4595813" y="19184938"/>
            <a:ext cx="787400" cy="26987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Necesidad</a:t>
            </a:r>
            <a:endParaRPr lang="es-ES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144023" y="4437112"/>
            <a:ext cx="7560840" cy="165618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1200" dirty="0" smtClean="0"/>
              <a:t>- Tabla con 30 criterios de fármacos o categorías terapéuticas que se consideran inapropiadas, </a:t>
            </a:r>
            <a:r>
              <a:rPr lang="es-ES" sz="1200" dirty="0" smtClean="0">
                <a:solidFill>
                  <a:srgbClr val="FF0000"/>
                </a:solidFill>
              </a:rPr>
              <a:t>independientemente del diagnóstico</a:t>
            </a:r>
            <a:r>
              <a:rPr lang="es-ES" sz="1200" dirty="0" smtClean="0"/>
              <a:t>.</a:t>
            </a:r>
          </a:p>
          <a:p>
            <a:pPr marL="0" indent="0">
              <a:buNone/>
              <a:defRPr/>
            </a:pPr>
            <a:r>
              <a:rPr lang="es-ES_tradnl" sz="1200" dirty="0" smtClean="0"/>
              <a:t>- </a:t>
            </a:r>
            <a:r>
              <a:rPr lang="es-ES" sz="1200" dirty="0"/>
              <a:t>Tabla con </a:t>
            </a:r>
            <a:r>
              <a:rPr lang="es-ES" sz="1200" dirty="0" smtClean="0"/>
              <a:t>40 </a:t>
            </a:r>
            <a:r>
              <a:rPr lang="es-ES" sz="1200" dirty="0"/>
              <a:t>criterios </a:t>
            </a:r>
            <a:r>
              <a:rPr lang="es-ES" sz="1200" dirty="0" smtClean="0"/>
              <a:t>sobre medicación inapropiada (a evitar o para utilizar con precaución) en pacientes </a:t>
            </a:r>
            <a:r>
              <a:rPr lang="es-ES" sz="1200" dirty="0" smtClean="0">
                <a:solidFill>
                  <a:srgbClr val="FF0000"/>
                </a:solidFill>
              </a:rPr>
              <a:t>con determinadas enfermedades o trastornos</a:t>
            </a:r>
            <a:r>
              <a:rPr lang="es-ES" sz="1200" dirty="0" smtClean="0"/>
              <a:t>.</a:t>
            </a:r>
            <a:endParaRPr lang="es-ES_tradnl" sz="1200" dirty="0" smtClean="0"/>
          </a:p>
          <a:p>
            <a:pPr marL="0" indent="0">
              <a:buNone/>
              <a:defRPr/>
            </a:pPr>
            <a:r>
              <a:rPr lang="es-ES_tradnl" sz="1200" dirty="0" smtClean="0"/>
              <a:t>- Incluye otras tablas sobre: fármacos que deben utilizarse con precaución en pacientes geriátricos (6 criterios adicionales); interacciones entre medicamentos a evitar potencialmente importantes en clínica; reducción de dosis según la función renal; y, medicamentos con marcadas propiedades anticolinérgicas.</a:t>
            </a:r>
          </a:p>
          <a:p>
            <a:pPr marL="0" indent="0">
              <a:buNone/>
              <a:defRPr/>
            </a:pPr>
            <a:endParaRPr lang="es-ES" sz="1200" dirty="0"/>
          </a:p>
        </p:txBody>
      </p:sp>
      <p:sp>
        <p:nvSpPr>
          <p:cNvPr id="9" name="Rectángulo 8"/>
          <p:cNvSpPr/>
          <p:nvPr/>
        </p:nvSpPr>
        <p:spPr>
          <a:xfrm>
            <a:off x="3059832" y="1772817"/>
            <a:ext cx="2448272" cy="12630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2928573" y="3194412"/>
            <a:ext cx="2266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dirty="0" smtClean="0">
                <a:solidFill>
                  <a:srgbClr val="FF0000"/>
                </a:solidFill>
              </a:rPr>
              <a:t>Razón por la que hay que evitarlo</a:t>
            </a:r>
            <a:endParaRPr lang="es-ES" sz="1000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580112" y="1772816"/>
            <a:ext cx="1391382" cy="1274515"/>
          </a:xfrm>
          <a:prstGeom prst="rect">
            <a:avLst/>
          </a:prstGeom>
          <a:noFill/>
          <a:ln w="2222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5492987" y="3047331"/>
            <a:ext cx="1617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solidFill>
                  <a:srgbClr val="339933"/>
                </a:solidFill>
              </a:rPr>
              <a:t>Grado de recomendación según la gravedad potencial que pueden inducir</a:t>
            </a:r>
            <a:endParaRPr lang="es-ES" sz="1000" dirty="0">
              <a:solidFill>
                <a:srgbClr val="339933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083139" y="1772816"/>
            <a:ext cx="1944341" cy="1241934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120636" y="3147715"/>
            <a:ext cx="1860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solidFill>
                  <a:schemeClr val="accent6">
                    <a:lumMod val="75000"/>
                  </a:schemeClr>
                </a:solidFill>
              </a:rPr>
              <a:t>Calidad de la evidencia y fuerza de la recomendación</a:t>
            </a:r>
            <a:endParaRPr lang="es-E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19872" y="11247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EF3340"/>
                </a:solidFill>
              </a:rPr>
              <a:t>Criterios </a:t>
            </a:r>
            <a:r>
              <a:rPr lang="es-ES" b="1" i="1" dirty="0" smtClean="0">
                <a:solidFill>
                  <a:srgbClr val="EF3340"/>
                </a:solidFill>
              </a:rPr>
              <a:t>AGS/</a:t>
            </a:r>
            <a:r>
              <a:rPr lang="es-ES" b="1" i="1" dirty="0" err="1" smtClean="0">
                <a:solidFill>
                  <a:srgbClr val="EF3340"/>
                </a:solidFill>
              </a:rPr>
              <a:t>Beers</a:t>
            </a:r>
            <a:endParaRPr lang="es-ES" b="1" i="1" dirty="0">
              <a:solidFill>
                <a:srgbClr val="EF3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10CDCF99-C9AD-4DAE-9F44-D542F4A4A48F}" vid="{1F5CE1C3-3D51-41F8-A276-CB72790A153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2021</Template>
  <TotalTime>6735</TotalTime>
  <Words>2931</Words>
  <Application>Microsoft Office PowerPoint</Application>
  <PresentationFormat>Presentación en pantalla (4:3)</PresentationFormat>
  <Paragraphs>527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Baskerville Old Face</vt:lpstr>
      <vt:lpstr>Calibri</vt:lpstr>
      <vt:lpstr>Courier New</vt:lpstr>
      <vt:lpstr>Times New Roman</vt:lpstr>
      <vt:lpstr>Wingdings</vt:lpstr>
      <vt:lpstr>BTA2p0_Plantilla</vt:lpstr>
      <vt:lpstr>Polimedicación y deprescripción: recomendaciones prácticas  BTA 2.0   2021; (01)  </vt:lpstr>
      <vt:lpstr>Presentación de PowerPoint</vt:lpstr>
      <vt:lpstr>Definiciones:</vt:lpstr>
      <vt:lpstr>Presentación de PowerPoint</vt:lpstr>
      <vt:lpstr>1. Revisión</vt:lpstr>
      <vt:lpstr>1. Revisión: Aspectos concretos</vt:lpstr>
      <vt:lpstr>1. Revisión: herramientas</vt:lpstr>
      <vt:lpstr>1. Revisión: herramientas</vt:lpstr>
      <vt:lpstr>1. Revisión: herramientas</vt:lpstr>
      <vt:lpstr>1. Revisión: herramientas</vt:lpstr>
      <vt:lpstr>1. Revisión: herramientas</vt:lpstr>
      <vt:lpstr>1. Revisión: herramientas</vt:lpstr>
      <vt:lpstr>1. Revisión: herramientas</vt:lpstr>
      <vt:lpstr>2. Toma de decisiones compartidas</vt:lpstr>
      <vt:lpstr>2. Toma de decisiones compartidas</vt:lpstr>
      <vt:lpstr>2. Toma de decisiones compartidas:         Herramientas del lenguaje</vt:lpstr>
      <vt:lpstr>2. Toma de decisiones compartidas:         Herramientas del lenguaje</vt:lpstr>
      <vt:lpstr>2. Toma de decisiones compartidas:         Herramientas del lenguaje</vt:lpstr>
      <vt:lpstr>2. Toma de decisiones compartidas:</vt:lpstr>
      <vt:lpstr>2. Toma de decisiones compartidas</vt:lpstr>
      <vt:lpstr>3. Seguimiento</vt:lpstr>
      <vt:lpstr>Puntos clave</vt:lpstr>
      <vt:lpstr>Bibliografía recomendada: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Polimedicación y deprescripción: recomendaciones prácticas  BTA 2.0   2021; (01)</dc:title>
  <dc:creator>CADIME</dc:creator>
  <cp:lastModifiedBy>CADIME</cp:lastModifiedBy>
  <cp:revision>71</cp:revision>
  <dcterms:created xsi:type="dcterms:W3CDTF">2021-08-24T11:27:30Z</dcterms:created>
  <dcterms:modified xsi:type="dcterms:W3CDTF">2021-10-07T10:08:58Z</dcterms:modified>
</cp:coreProperties>
</file>